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83" r:id="rId4"/>
    <p:sldId id="259" r:id="rId5"/>
    <p:sldId id="260" r:id="rId6"/>
    <p:sldId id="258" r:id="rId7"/>
    <p:sldId id="261" r:id="rId8"/>
    <p:sldId id="262" r:id="rId9"/>
    <p:sldId id="284" r:id="rId10"/>
    <p:sldId id="275" r:id="rId11"/>
    <p:sldId id="276" r:id="rId12"/>
    <p:sldId id="265" r:id="rId13"/>
    <p:sldId id="271" r:id="rId14"/>
    <p:sldId id="269" r:id="rId15"/>
    <p:sldId id="270" r:id="rId16"/>
    <p:sldId id="266" r:id="rId17"/>
    <p:sldId id="267" r:id="rId18"/>
    <p:sldId id="277" r:id="rId19"/>
    <p:sldId id="280" r:id="rId20"/>
    <p:sldId id="279" r:id="rId21"/>
    <p:sldId id="278" r:id="rId22"/>
    <p:sldId id="282" r:id="rId23"/>
    <p:sldId id="281" r:id="rId24"/>
    <p:sldId id="273" r:id="rId25"/>
    <p:sldId id="26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6122" autoAdjust="0"/>
  </p:normalViewPr>
  <p:slideViewPr>
    <p:cSldViewPr snapToGrid="0">
      <p:cViewPr varScale="1">
        <p:scale>
          <a:sx n="56" d="100"/>
          <a:sy n="56" d="100"/>
        </p:scale>
        <p:origin x="12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5D142-62B7-4285-911C-C648C0C0B96B}" type="datetimeFigureOut">
              <a:rPr lang="en-US" smtClean="0"/>
              <a:t>9/29/2020</a:t>
            </a:fld>
            <a:endParaRPr lang="en-US"/>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C324A5-FACE-4258-84DB-F4895F90AC38}" type="slidenum">
              <a:rPr lang="en-US" smtClean="0"/>
              <a:t>‹#›</a:t>
            </a:fld>
            <a:endParaRPr lang="en-US"/>
          </a:p>
        </p:txBody>
      </p:sp>
    </p:spTree>
    <p:extLst>
      <p:ext uri="{BB962C8B-B14F-4D97-AF65-F5344CB8AC3E}">
        <p14:creationId xmlns:p14="http://schemas.microsoft.com/office/powerpoint/2010/main" val="1172077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baseline="0" dirty="0" smtClean="0"/>
              <a:t>Today, I will tell you Google Cloud Platform in terms of Data Scientist or Data Engineer.</a:t>
            </a:r>
            <a:endParaRPr lang="en-US" dirty="0"/>
          </a:p>
        </p:txBody>
      </p:sp>
      <p:sp>
        <p:nvSpPr>
          <p:cNvPr id="4" name="Slayt Numarası Yer Tutucusu 3"/>
          <p:cNvSpPr>
            <a:spLocks noGrp="1"/>
          </p:cNvSpPr>
          <p:nvPr>
            <p:ph type="sldNum" sz="quarter" idx="10"/>
          </p:nvPr>
        </p:nvSpPr>
        <p:spPr/>
        <p:txBody>
          <a:bodyPr/>
          <a:lstStyle/>
          <a:p>
            <a:fld id="{55C324A5-FACE-4258-84DB-F4895F90AC38}" type="slidenum">
              <a:rPr lang="en-US" smtClean="0"/>
              <a:t>1</a:t>
            </a:fld>
            <a:endParaRPr lang="en-US"/>
          </a:p>
        </p:txBody>
      </p:sp>
    </p:spTree>
    <p:extLst>
      <p:ext uri="{BB962C8B-B14F-4D97-AF65-F5344CB8AC3E}">
        <p14:creationId xmlns:p14="http://schemas.microsoft.com/office/powerpoint/2010/main" val="2359836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smtClean="0"/>
              <a:t>Storages are explained in the table according to their intended use.</a:t>
            </a:r>
            <a:endParaRPr lang="en-US" dirty="0"/>
          </a:p>
        </p:txBody>
      </p:sp>
      <p:sp>
        <p:nvSpPr>
          <p:cNvPr id="4" name="Slayt Numarası Yer Tutucusu 3"/>
          <p:cNvSpPr>
            <a:spLocks noGrp="1"/>
          </p:cNvSpPr>
          <p:nvPr>
            <p:ph type="sldNum" sz="quarter" idx="10"/>
          </p:nvPr>
        </p:nvSpPr>
        <p:spPr/>
        <p:txBody>
          <a:bodyPr/>
          <a:lstStyle/>
          <a:p>
            <a:fld id="{55C324A5-FACE-4258-84DB-F4895F90AC38}" type="slidenum">
              <a:rPr lang="en-US" smtClean="0"/>
              <a:t>10</a:t>
            </a:fld>
            <a:endParaRPr lang="en-US"/>
          </a:p>
        </p:txBody>
      </p:sp>
    </p:spTree>
    <p:extLst>
      <p:ext uri="{BB962C8B-B14F-4D97-AF65-F5344CB8AC3E}">
        <p14:creationId xmlns:p14="http://schemas.microsoft.com/office/powerpoint/2010/main" val="7174865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kern="1200" dirty="0" err="1" smtClean="0">
                <a:solidFill>
                  <a:schemeClr val="tx1"/>
                </a:solidFill>
                <a:effectLst/>
                <a:latin typeface="+mn-lt"/>
                <a:ea typeface="+mn-ea"/>
                <a:cs typeface="+mn-cs"/>
              </a:rPr>
              <a:t>you'll</a:t>
            </a:r>
            <a:r>
              <a:rPr lang="tr-TR" sz="1200" kern="1200" dirty="0" smtClean="0">
                <a:solidFill>
                  <a:schemeClr val="tx1"/>
                </a:solidFill>
                <a:effectLst/>
                <a:latin typeface="+mn-lt"/>
                <a:ea typeface="+mn-ea"/>
                <a:cs typeface="+mn-cs"/>
              </a:rPr>
              <a:t> be </a:t>
            </a:r>
            <a:r>
              <a:rPr lang="tr-TR" sz="1200" kern="1200" dirty="0" err="1" smtClean="0">
                <a:solidFill>
                  <a:schemeClr val="tx1"/>
                </a:solidFill>
                <a:effectLst/>
                <a:latin typeface="+mn-lt"/>
                <a:ea typeface="+mn-ea"/>
                <a:cs typeface="+mn-cs"/>
              </a:rPr>
              <a:t>trying</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to</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search</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for</a:t>
            </a:r>
            <a:r>
              <a:rPr lang="tr-TR" sz="1200" kern="1200" dirty="0" smtClean="0">
                <a:solidFill>
                  <a:schemeClr val="tx1"/>
                </a:solidFill>
                <a:effectLst/>
                <a:latin typeface="+mn-lt"/>
                <a:ea typeface="+mn-ea"/>
                <a:cs typeface="+mn-cs"/>
              </a:rPr>
              <a:t> data </a:t>
            </a:r>
            <a:r>
              <a:rPr lang="tr-TR" sz="1200" kern="1200" dirty="0" err="1" smtClean="0">
                <a:solidFill>
                  <a:schemeClr val="tx1"/>
                </a:solidFill>
                <a:effectLst/>
                <a:latin typeface="+mn-lt"/>
                <a:ea typeface="+mn-ea"/>
                <a:cs typeface="+mn-cs"/>
              </a:rPr>
              <a:t>based</a:t>
            </a:r>
            <a:r>
              <a:rPr lang="tr-TR" sz="1200" kern="1200" dirty="0" smtClean="0">
                <a:solidFill>
                  <a:schemeClr val="tx1"/>
                </a:solidFill>
                <a:effectLst/>
                <a:latin typeface="+mn-lt"/>
                <a:ea typeface="+mn-ea"/>
                <a:cs typeface="+mn-cs"/>
              </a:rPr>
              <a:t> on a </a:t>
            </a:r>
            <a:r>
              <a:rPr lang="tr-TR" sz="1200" b="1" kern="1200" dirty="0" err="1" smtClean="0">
                <a:solidFill>
                  <a:schemeClr val="tx1"/>
                </a:solidFill>
                <a:effectLst/>
                <a:latin typeface="+mn-lt"/>
                <a:ea typeface="+mn-ea"/>
                <a:cs typeface="+mn-cs"/>
              </a:rPr>
              <a:t>single</a:t>
            </a:r>
            <a:r>
              <a:rPr lang="tr-TR" sz="1200" b="1" kern="1200" dirty="0" smtClean="0">
                <a:solidFill>
                  <a:schemeClr val="tx1"/>
                </a:solidFill>
                <a:effectLst/>
                <a:latin typeface="+mn-lt"/>
                <a:ea typeface="+mn-ea"/>
                <a:cs typeface="+mn-cs"/>
              </a:rPr>
              <a:t> </a:t>
            </a:r>
            <a:r>
              <a:rPr lang="tr-TR" sz="1200" b="1" kern="1200" dirty="0" err="1" smtClean="0">
                <a:solidFill>
                  <a:schemeClr val="tx1"/>
                </a:solidFill>
                <a:effectLst/>
                <a:latin typeface="+mn-lt"/>
                <a:ea typeface="+mn-ea"/>
                <a:cs typeface="+mn-cs"/>
              </a:rPr>
              <a:t>key</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use</a:t>
            </a:r>
            <a:r>
              <a:rPr lang="tr-TR" sz="1200" kern="1200" dirty="0" smtClean="0">
                <a:solidFill>
                  <a:schemeClr val="tx1"/>
                </a:solidFill>
                <a:effectLst/>
                <a:latin typeface="+mn-lt"/>
                <a:ea typeface="+mn-ea"/>
                <a:cs typeface="+mn-cs"/>
              </a:rPr>
              <a:t> </a:t>
            </a:r>
            <a:r>
              <a:rPr lang="tr-TR" sz="1200" b="1" kern="1200" dirty="0" err="1" smtClean="0">
                <a:solidFill>
                  <a:schemeClr val="tx1"/>
                </a:solidFill>
                <a:effectLst/>
                <a:latin typeface="+mn-lt"/>
                <a:ea typeface="+mn-ea"/>
                <a:cs typeface="+mn-cs"/>
              </a:rPr>
              <a:t>Datastore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if</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you'd</a:t>
            </a:r>
            <a:r>
              <a:rPr lang="tr-TR" sz="1200" kern="1200" dirty="0" smtClean="0">
                <a:solidFill>
                  <a:schemeClr val="tx1"/>
                </a:solidFill>
                <a:effectLst/>
                <a:latin typeface="+mn-lt"/>
                <a:ea typeface="+mn-ea"/>
                <a:cs typeface="+mn-cs"/>
              </a:rPr>
              <a:t> be </a:t>
            </a:r>
            <a:r>
              <a:rPr lang="tr-TR" sz="1200" kern="1200" dirty="0" err="1" smtClean="0">
                <a:solidFill>
                  <a:schemeClr val="tx1"/>
                </a:solidFill>
                <a:effectLst/>
                <a:latin typeface="+mn-lt"/>
                <a:ea typeface="+mn-ea"/>
                <a:cs typeface="+mn-cs"/>
              </a:rPr>
              <a:t>finding</a:t>
            </a:r>
            <a:r>
              <a:rPr lang="tr-TR" sz="1200" kern="1200" dirty="0" smtClean="0">
                <a:solidFill>
                  <a:schemeClr val="tx1"/>
                </a:solidFill>
                <a:effectLst/>
                <a:latin typeface="+mn-lt"/>
                <a:ea typeface="+mn-ea"/>
                <a:cs typeface="+mn-cs"/>
              </a:rPr>
              <a:t> data </a:t>
            </a:r>
            <a:r>
              <a:rPr lang="tr-TR" sz="1200" kern="1200" dirty="0" err="1" smtClean="0">
                <a:solidFill>
                  <a:schemeClr val="tx1"/>
                </a:solidFill>
                <a:effectLst/>
                <a:latin typeface="+mn-lt"/>
                <a:ea typeface="+mn-ea"/>
                <a:cs typeface="+mn-cs"/>
              </a:rPr>
              <a:t>using</a:t>
            </a:r>
            <a:r>
              <a:rPr lang="tr-TR" sz="1200" kern="1200" dirty="0" smtClean="0">
                <a:solidFill>
                  <a:schemeClr val="tx1"/>
                </a:solidFill>
                <a:effectLst/>
                <a:latin typeface="+mn-lt"/>
                <a:ea typeface="+mn-ea"/>
                <a:cs typeface="+mn-cs"/>
              </a:rPr>
              <a:t> SQL </a:t>
            </a:r>
            <a:r>
              <a:rPr lang="tr-TR" sz="1200" kern="1200" dirty="0" err="1" smtClean="0">
                <a:solidFill>
                  <a:schemeClr val="tx1"/>
                </a:solidFill>
                <a:effectLst/>
                <a:latin typeface="+mn-lt"/>
                <a:ea typeface="+mn-ea"/>
                <a:cs typeface="+mn-cs"/>
              </a:rPr>
              <a:t>use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Cloud</a:t>
            </a:r>
            <a:r>
              <a:rPr lang="tr-TR" sz="1200" kern="1200" dirty="0" smtClean="0">
                <a:solidFill>
                  <a:schemeClr val="tx1"/>
                </a:solidFill>
                <a:effectLst/>
                <a:latin typeface="+mn-lt"/>
                <a:ea typeface="+mn-ea"/>
                <a:cs typeface="+mn-cs"/>
              </a:rPr>
              <a:t> SQL. </a:t>
            </a:r>
            <a:endParaRPr lang="en-US" sz="1200" kern="1200" dirty="0" smtClean="0">
              <a:solidFill>
                <a:schemeClr val="tx1"/>
              </a:solidFill>
              <a:effectLst/>
              <a:latin typeface="+mn-lt"/>
              <a:ea typeface="+mn-ea"/>
              <a:cs typeface="+mn-cs"/>
            </a:endParaRPr>
          </a:p>
          <a:p>
            <a:r>
              <a:rPr lang="tr-TR" sz="1200" kern="1200" dirty="0" err="1" smtClean="0">
                <a:solidFill>
                  <a:schemeClr val="tx1"/>
                </a:solidFill>
                <a:effectLst/>
                <a:latin typeface="+mn-lt"/>
                <a:ea typeface="+mn-ea"/>
                <a:cs typeface="+mn-cs"/>
              </a:rPr>
              <a:t>if</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you</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wanted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transactional</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database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that</a:t>
            </a:r>
            <a:r>
              <a:rPr lang="tr-TR" sz="1200" kern="1200" dirty="0" smtClean="0">
                <a:solidFill>
                  <a:schemeClr val="tx1"/>
                </a:solidFill>
                <a:effectLst/>
                <a:latin typeface="+mn-lt"/>
                <a:ea typeface="+mn-ea"/>
                <a:cs typeface="+mn-cs"/>
              </a:rPr>
              <a:t> is </a:t>
            </a:r>
            <a:r>
              <a:rPr lang="tr-TR" sz="1200" kern="1200" dirty="0" err="1" smtClean="0">
                <a:solidFill>
                  <a:schemeClr val="tx1"/>
                </a:solidFill>
                <a:effectLst/>
                <a:latin typeface="+mn-lt"/>
                <a:ea typeface="+mn-ea"/>
                <a:cs typeface="+mn-cs"/>
              </a:rPr>
              <a:t>horizontally</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scalable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so</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that</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you</a:t>
            </a:r>
            <a:r>
              <a:rPr lang="tr-TR" sz="1200" kern="1200" dirty="0" smtClean="0">
                <a:solidFill>
                  <a:schemeClr val="tx1"/>
                </a:solidFill>
                <a:effectLst/>
                <a:latin typeface="+mn-lt"/>
                <a:ea typeface="+mn-ea"/>
                <a:cs typeface="+mn-cs"/>
              </a:rPr>
              <a:t> can </a:t>
            </a:r>
            <a:r>
              <a:rPr lang="tr-TR" sz="1200" kern="1200" dirty="0" err="1" smtClean="0">
                <a:solidFill>
                  <a:schemeClr val="tx1"/>
                </a:solidFill>
                <a:effectLst/>
                <a:latin typeface="+mn-lt"/>
                <a:ea typeface="+mn-ea"/>
                <a:cs typeface="+mn-cs"/>
              </a:rPr>
              <a:t>deal</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with</a:t>
            </a:r>
            <a:r>
              <a:rPr lang="tr-TR" sz="1200" kern="1200" dirty="0" smtClean="0">
                <a:solidFill>
                  <a:schemeClr val="tx1"/>
                </a:solidFill>
                <a:effectLst/>
                <a:latin typeface="+mn-lt"/>
                <a:ea typeface="+mn-ea"/>
                <a:cs typeface="+mn-cs"/>
              </a:rPr>
              <a:t> data </a:t>
            </a:r>
            <a:r>
              <a:rPr lang="tr-TR" sz="1200" kern="1200" dirty="0" err="1" smtClean="0">
                <a:solidFill>
                  <a:schemeClr val="tx1"/>
                </a:solidFill>
                <a:effectLst/>
                <a:latin typeface="+mn-lt"/>
                <a:ea typeface="+mn-ea"/>
                <a:cs typeface="+mn-cs"/>
              </a:rPr>
              <a:t>larger</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than</a:t>
            </a:r>
            <a:r>
              <a:rPr lang="tr-TR" sz="1200" kern="1200" dirty="0" smtClean="0">
                <a:solidFill>
                  <a:schemeClr val="tx1"/>
                </a:solidFill>
                <a:effectLst/>
                <a:latin typeface="+mn-lt"/>
                <a:ea typeface="+mn-ea"/>
                <a:cs typeface="+mn-cs"/>
              </a:rPr>
              <a:t> a </a:t>
            </a:r>
            <a:r>
              <a:rPr lang="tr-TR" sz="1200" kern="1200" dirty="0" err="1" smtClean="0">
                <a:solidFill>
                  <a:schemeClr val="tx1"/>
                </a:solidFill>
                <a:effectLst/>
                <a:latin typeface="+mn-lt"/>
                <a:ea typeface="+mn-ea"/>
                <a:cs typeface="+mn-cs"/>
              </a:rPr>
              <a:t>few</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gigabytes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or</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if</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you</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need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multiple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databases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so</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you</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want</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them</a:t>
            </a:r>
            <a:r>
              <a:rPr lang="tr-TR" sz="1200" kern="1200" dirty="0" smtClean="0">
                <a:solidFill>
                  <a:schemeClr val="tx1"/>
                </a:solidFill>
                <a:effectLst/>
                <a:latin typeface="+mn-lt"/>
                <a:ea typeface="+mn-ea"/>
                <a:cs typeface="+mn-cs"/>
              </a:rPr>
              <a:t> spread </a:t>
            </a:r>
            <a:r>
              <a:rPr lang="tr-TR" sz="1200" kern="1200" dirty="0" err="1" smtClean="0">
                <a:solidFill>
                  <a:schemeClr val="tx1"/>
                </a:solidFill>
                <a:effectLst/>
                <a:latin typeface="+mn-lt"/>
                <a:ea typeface="+mn-ea"/>
                <a:cs typeface="+mn-cs"/>
              </a:rPr>
              <a:t>globally</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use</a:t>
            </a:r>
            <a:r>
              <a:rPr lang="tr-TR" sz="1200" kern="1200" dirty="0" smtClean="0">
                <a:solidFill>
                  <a:schemeClr val="tx1"/>
                </a:solidFill>
                <a:effectLst/>
                <a:latin typeface="+mn-lt"/>
                <a:ea typeface="+mn-ea"/>
                <a:cs typeface="+mn-cs"/>
              </a:rPr>
              <a:t> </a:t>
            </a:r>
            <a:r>
              <a:rPr lang="tr-TR" sz="1200" b="1" kern="1200" dirty="0" err="1" smtClean="0">
                <a:solidFill>
                  <a:schemeClr val="tx1"/>
                </a:solidFill>
                <a:effectLst/>
                <a:latin typeface="+mn-lt"/>
                <a:ea typeface="+mn-ea"/>
                <a:cs typeface="+mn-cs"/>
              </a:rPr>
              <a:t>Cloud</a:t>
            </a:r>
            <a:r>
              <a:rPr lang="tr-TR" sz="1200" b="1" kern="1200" dirty="0" smtClean="0">
                <a:solidFill>
                  <a:schemeClr val="tx1"/>
                </a:solidFill>
                <a:effectLst/>
                <a:latin typeface="+mn-lt"/>
                <a:ea typeface="+mn-ea"/>
                <a:cs typeface="+mn-cs"/>
              </a:rPr>
              <a:t> </a:t>
            </a:r>
            <a:r>
              <a:rPr lang="tr-TR" sz="1200" b="1" kern="1200" dirty="0" err="1" smtClean="0">
                <a:solidFill>
                  <a:schemeClr val="tx1"/>
                </a:solidFill>
                <a:effectLst/>
                <a:latin typeface="+mn-lt"/>
                <a:ea typeface="+mn-ea"/>
                <a:cs typeface="+mn-cs"/>
              </a:rPr>
              <a:t>Spanner</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If</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you'll</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need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multiple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databases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either</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because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you</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have</a:t>
            </a:r>
            <a:r>
              <a:rPr lang="tr-TR" sz="1200" kern="1200" dirty="0" smtClean="0">
                <a:solidFill>
                  <a:schemeClr val="tx1"/>
                </a:solidFill>
                <a:effectLst/>
                <a:latin typeface="+mn-lt"/>
                <a:ea typeface="+mn-ea"/>
                <a:cs typeface="+mn-cs"/>
              </a:rPr>
              <a:t> a lot of data </a:t>
            </a:r>
            <a:r>
              <a:rPr lang="tr-TR" sz="1200" kern="1200" dirty="0" err="1" smtClean="0">
                <a:solidFill>
                  <a:schemeClr val="tx1"/>
                </a:solidFill>
                <a:effectLst/>
                <a:latin typeface="+mn-lt"/>
                <a:ea typeface="+mn-ea"/>
                <a:cs typeface="+mn-cs"/>
              </a:rPr>
              <a:t>or</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because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your</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application</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needs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to</a:t>
            </a:r>
            <a:r>
              <a:rPr lang="tr-TR" sz="1200" kern="1200" dirty="0" smtClean="0">
                <a:solidFill>
                  <a:schemeClr val="tx1"/>
                </a:solidFill>
                <a:effectLst/>
                <a:latin typeface="+mn-lt"/>
                <a:ea typeface="+mn-ea"/>
                <a:cs typeface="+mn-cs"/>
              </a:rPr>
              <a:t> be </a:t>
            </a:r>
            <a:r>
              <a:rPr lang="tr-TR" sz="1200" kern="1200" dirty="0" err="1" smtClean="0">
                <a:solidFill>
                  <a:schemeClr val="tx1"/>
                </a:solidFill>
                <a:effectLst/>
                <a:latin typeface="+mn-lt"/>
                <a:ea typeface="+mn-ea"/>
                <a:cs typeface="+mn-cs"/>
              </a:rPr>
              <a:t>transactional</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across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different</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continents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use</a:t>
            </a:r>
            <a:r>
              <a:rPr lang="tr-TR" sz="1200" kern="1200" dirty="0" smtClean="0">
                <a:solidFill>
                  <a:schemeClr val="tx1"/>
                </a:solidFill>
                <a:effectLst/>
                <a:latin typeface="+mn-lt"/>
                <a:ea typeface="+mn-ea"/>
                <a:cs typeface="+mn-cs"/>
              </a:rPr>
              <a:t> </a:t>
            </a:r>
            <a:r>
              <a:rPr lang="tr-TR" sz="1200" b="1" kern="1200" dirty="0" err="1" smtClean="0">
                <a:solidFill>
                  <a:schemeClr val="tx1"/>
                </a:solidFill>
                <a:effectLst/>
                <a:latin typeface="+mn-lt"/>
                <a:ea typeface="+mn-ea"/>
                <a:cs typeface="+mn-cs"/>
              </a:rPr>
              <a:t>Cloud</a:t>
            </a:r>
            <a:r>
              <a:rPr lang="tr-TR" sz="1200" b="1" kern="1200" dirty="0" smtClean="0">
                <a:solidFill>
                  <a:schemeClr val="tx1"/>
                </a:solidFill>
                <a:effectLst/>
                <a:latin typeface="+mn-lt"/>
                <a:ea typeface="+mn-ea"/>
                <a:cs typeface="+mn-cs"/>
              </a:rPr>
              <a:t> </a:t>
            </a:r>
            <a:r>
              <a:rPr lang="tr-TR" sz="1200" b="1" kern="1200" dirty="0" err="1" smtClean="0">
                <a:solidFill>
                  <a:schemeClr val="tx1"/>
                </a:solidFill>
                <a:effectLst/>
                <a:latin typeface="+mn-lt"/>
                <a:ea typeface="+mn-ea"/>
                <a:cs typeface="+mn-cs"/>
              </a:rPr>
              <a:t>Spanner</a:t>
            </a:r>
            <a:r>
              <a:rPr lang="tr-TR" sz="1200" b="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tr-TR" sz="1200" kern="1200" dirty="0" err="1" smtClean="0">
                <a:solidFill>
                  <a:schemeClr val="tx1"/>
                </a:solidFill>
                <a:effectLst/>
                <a:latin typeface="+mn-lt"/>
                <a:ea typeface="+mn-ea"/>
                <a:cs typeface="+mn-cs"/>
              </a:rPr>
              <a:t>Use</a:t>
            </a:r>
            <a:r>
              <a:rPr lang="tr-TR" sz="1200" kern="1200" dirty="0" smtClean="0">
                <a:solidFill>
                  <a:schemeClr val="tx1"/>
                </a:solidFill>
                <a:effectLst/>
                <a:latin typeface="+mn-lt"/>
                <a:ea typeface="+mn-ea"/>
                <a:cs typeface="+mn-cs"/>
              </a:rPr>
              <a:t> </a:t>
            </a:r>
            <a:r>
              <a:rPr lang="tr-TR" sz="1200" b="1" kern="1200" dirty="0" err="1" smtClean="0">
                <a:solidFill>
                  <a:schemeClr val="tx1"/>
                </a:solidFill>
                <a:effectLst/>
                <a:latin typeface="+mn-lt"/>
                <a:ea typeface="+mn-ea"/>
                <a:cs typeface="+mn-cs"/>
              </a:rPr>
              <a:t>Bigtable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if</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you</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need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real</a:t>
            </a:r>
            <a:r>
              <a:rPr lang="tr-TR" sz="1200" kern="1200" dirty="0" smtClean="0">
                <a:solidFill>
                  <a:schemeClr val="tx1"/>
                </a:solidFill>
                <a:effectLst/>
                <a:latin typeface="+mn-lt"/>
                <a:ea typeface="+mn-ea"/>
                <a:cs typeface="+mn-cs"/>
              </a:rPr>
              <a:t>-time </a:t>
            </a:r>
            <a:r>
              <a:rPr lang="tr-TR" sz="1200" kern="1200" dirty="0" err="1" smtClean="0">
                <a:solidFill>
                  <a:schemeClr val="tx1"/>
                </a:solidFill>
                <a:effectLst/>
                <a:latin typeface="+mn-lt"/>
                <a:ea typeface="+mn-ea"/>
                <a:cs typeface="+mn-cs"/>
              </a:rPr>
              <a:t>high-throughput</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applications</a:t>
            </a:r>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tr-TR" sz="1200" kern="1200" dirty="0" err="1" smtClean="0">
                <a:solidFill>
                  <a:schemeClr val="tx1"/>
                </a:solidFill>
                <a:effectLst/>
                <a:latin typeface="+mn-lt"/>
                <a:ea typeface="+mn-ea"/>
                <a:cs typeface="+mn-cs"/>
              </a:rPr>
              <a:t>For</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our</a:t>
            </a:r>
            <a:r>
              <a:rPr lang="tr-TR" sz="1200" kern="1200" dirty="0" smtClean="0">
                <a:solidFill>
                  <a:schemeClr val="tx1"/>
                </a:solidFill>
                <a:effectLst/>
                <a:latin typeface="+mn-lt"/>
                <a:ea typeface="+mn-ea"/>
                <a:cs typeface="+mn-cs"/>
              </a:rPr>
              <a:t> </a:t>
            </a:r>
            <a:r>
              <a:rPr lang="tr-TR" sz="1200" b="1" kern="1200" dirty="0" err="1" smtClean="0">
                <a:solidFill>
                  <a:schemeClr val="tx1"/>
                </a:solidFill>
                <a:effectLst/>
                <a:latin typeface="+mn-lt"/>
                <a:ea typeface="+mn-ea"/>
                <a:cs typeface="+mn-cs"/>
              </a:rPr>
              <a:t>housing</a:t>
            </a:r>
            <a:r>
              <a:rPr lang="tr-TR" sz="1200" kern="1200" dirty="0" smtClean="0">
                <a:solidFill>
                  <a:schemeClr val="tx1"/>
                </a:solidFill>
                <a:effectLst/>
                <a:latin typeface="+mn-lt"/>
                <a:ea typeface="+mn-ea"/>
                <a:cs typeface="+mn-cs"/>
              </a:rPr>
              <a:t> </a:t>
            </a:r>
            <a:r>
              <a:rPr lang="tr-TR" sz="1200" b="1" kern="1200" dirty="0" err="1" smtClean="0">
                <a:solidFill>
                  <a:schemeClr val="tx1"/>
                </a:solidFill>
                <a:effectLst/>
                <a:latin typeface="+mn-lt"/>
                <a:ea typeface="+mn-ea"/>
                <a:cs typeface="+mn-cs"/>
              </a:rPr>
              <a:t>recommendation</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use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case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we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want</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to</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store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our</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ratings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and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predictions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somewhere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This</a:t>
            </a:r>
            <a:r>
              <a:rPr lang="tr-TR" sz="1200" kern="1200" dirty="0" smtClean="0">
                <a:solidFill>
                  <a:schemeClr val="tx1"/>
                </a:solidFill>
                <a:effectLst/>
                <a:latin typeface="+mn-lt"/>
                <a:ea typeface="+mn-ea"/>
                <a:cs typeface="+mn-cs"/>
              </a:rPr>
              <a:t> is a </a:t>
            </a:r>
            <a:r>
              <a:rPr lang="tr-TR" sz="1200" kern="1200" dirty="0" err="1" smtClean="0">
                <a:solidFill>
                  <a:schemeClr val="tx1"/>
                </a:solidFill>
                <a:effectLst/>
                <a:latin typeface="+mn-lt"/>
                <a:ea typeface="+mn-ea"/>
                <a:cs typeface="+mn-cs"/>
              </a:rPr>
              <a:t>structured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dataset</a:t>
            </a:r>
            <a:r>
              <a:rPr lang="tr-TR" sz="1200" kern="1200" dirty="0" smtClean="0">
                <a:solidFill>
                  <a:schemeClr val="tx1"/>
                </a:solidFill>
                <a:effectLst/>
                <a:latin typeface="+mn-lt"/>
                <a:ea typeface="+mn-ea"/>
                <a:cs typeface="+mn-cs"/>
              </a:rPr>
              <a:t> of </a:t>
            </a:r>
            <a:r>
              <a:rPr lang="tr-TR" sz="1200" kern="1200" dirty="0" err="1" smtClean="0">
                <a:solidFill>
                  <a:schemeClr val="tx1"/>
                </a:solidFill>
                <a:effectLst/>
                <a:latin typeface="+mn-lt"/>
                <a:ea typeface="+mn-ea"/>
                <a:cs typeface="+mn-cs"/>
              </a:rPr>
              <a:t>user</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ratings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and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houses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It's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built</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for</a:t>
            </a:r>
            <a:r>
              <a:rPr lang="tr-TR" sz="1200" kern="1200" dirty="0" smtClean="0">
                <a:solidFill>
                  <a:schemeClr val="tx1"/>
                </a:solidFill>
                <a:effectLst/>
                <a:latin typeface="+mn-lt"/>
                <a:ea typeface="+mn-ea"/>
                <a:cs typeface="+mn-cs"/>
              </a:rPr>
              <a:t> a </a:t>
            </a:r>
            <a:r>
              <a:rPr lang="tr-TR" sz="1200" kern="1200" dirty="0" err="1" smtClean="0">
                <a:solidFill>
                  <a:schemeClr val="tx1"/>
                </a:solidFill>
                <a:effectLst/>
                <a:latin typeface="+mn-lt"/>
                <a:ea typeface="+mn-ea"/>
                <a:cs typeface="+mn-cs"/>
              </a:rPr>
              <a:t>transactional</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workload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writes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and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reads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and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one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database</a:t>
            </a:r>
            <a:r>
              <a:rPr lang="tr-TR" sz="1200" kern="1200" dirty="0" smtClean="0">
                <a:solidFill>
                  <a:schemeClr val="tx1"/>
                </a:solidFill>
                <a:effectLst/>
                <a:latin typeface="+mn-lt"/>
                <a:ea typeface="+mn-ea"/>
                <a:cs typeface="+mn-cs"/>
              </a:rPr>
              <a:t> is </a:t>
            </a:r>
            <a:r>
              <a:rPr lang="tr-TR" sz="1200" kern="1200" dirty="0" err="1" smtClean="0">
                <a:solidFill>
                  <a:schemeClr val="tx1"/>
                </a:solidFill>
                <a:effectLst/>
                <a:latin typeface="+mn-lt"/>
                <a:ea typeface="+mn-ea"/>
                <a:cs typeface="+mn-cs"/>
              </a:rPr>
              <a:t>enough</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for</a:t>
            </a:r>
            <a:r>
              <a:rPr lang="tr-TR" sz="1200" kern="1200" dirty="0" smtClean="0">
                <a:solidFill>
                  <a:schemeClr val="tx1"/>
                </a:solidFill>
                <a:effectLst/>
                <a:latin typeface="+mn-lt"/>
                <a:ea typeface="+mn-ea"/>
                <a:cs typeface="+mn-cs"/>
              </a:rPr>
              <a:t> a </a:t>
            </a:r>
            <a:r>
              <a:rPr lang="tr-TR" sz="1200" kern="1200" dirty="0" err="1" smtClean="0">
                <a:solidFill>
                  <a:schemeClr val="tx1"/>
                </a:solidFill>
                <a:effectLst/>
                <a:latin typeface="+mn-lt"/>
                <a:ea typeface="+mn-ea"/>
                <a:cs typeface="+mn-cs"/>
              </a:rPr>
              <a:t>small</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dataset</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and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hence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we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pick</a:t>
            </a:r>
            <a:r>
              <a:rPr lang="tr-TR" sz="1200" kern="1200" dirty="0" smtClean="0">
                <a:solidFill>
                  <a:schemeClr val="tx1"/>
                </a:solidFill>
                <a:effectLst/>
                <a:latin typeface="+mn-lt"/>
                <a:ea typeface="+mn-ea"/>
                <a:cs typeface="+mn-cs"/>
              </a:rPr>
              <a:t> </a:t>
            </a:r>
            <a:r>
              <a:rPr lang="tr-TR" sz="1200" b="1" kern="1200" dirty="0" err="1" smtClean="0">
                <a:solidFill>
                  <a:schemeClr val="tx1"/>
                </a:solidFill>
                <a:effectLst/>
                <a:latin typeface="+mn-lt"/>
                <a:ea typeface="+mn-ea"/>
                <a:cs typeface="+mn-cs"/>
              </a:rPr>
              <a:t>Cloud</a:t>
            </a:r>
            <a:r>
              <a:rPr lang="tr-TR" sz="1200" kern="1200" dirty="0" smtClean="0">
                <a:solidFill>
                  <a:schemeClr val="tx1"/>
                </a:solidFill>
                <a:effectLst/>
                <a:latin typeface="+mn-lt"/>
                <a:ea typeface="+mn-ea"/>
                <a:cs typeface="+mn-cs"/>
              </a:rPr>
              <a:t> </a:t>
            </a:r>
            <a:r>
              <a:rPr lang="tr-TR" sz="1200" b="1" kern="1200" dirty="0" smtClean="0">
                <a:solidFill>
                  <a:schemeClr val="tx1"/>
                </a:solidFill>
                <a:effectLst/>
                <a:latin typeface="+mn-lt"/>
                <a:ea typeface="+mn-ea"/>
                <a:cs typeface="+mn-cs"/>
              </a:rPr>
              <a:t>SQL</a:t>
            </a:r>
            <a:r>
              <a:rPr lang="tr-TR"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tr-TR" sz="1200" kern="1200" dirty="0" err="1" smtClean="0">
                <a:solidFill>
                  <a:schemeClr val="tx1"/>
                </a:solidFill>
                <a:effectLst/>
                <a:latin typeface="+mn-lt"/>
                <a:ea typeface="+mn-ea"/>
                <a:cs typeface="+mn-cs"/>
              </a:rPr>
              <a:t>what's</a:t>
            </a:r>
            <a:r>
              <a:rPr lang="tr-TR" sz="1200" kern="1200" dirty="0" smtClean="0">
                <a:solidFill>
                  <a:schemeClr val="tx1"/>
                </a:solidFill>
                <a:effectLst/>
                <a:latin typeface="+mn-lt"/>
                <a:ea typeface="+mn-ea"/>
                <a:cs typeface="+mn-cs"/>
              </a:rPr>
              <a:t> </a:t>
            </a:r>
            <a:r>
              <a:rPr lang="tr-TR" sz="1200" b="1" kern="1200" dirty="0" err="1" smtClean="0">
                <a:solidFill>
                  <a:schemeClr val="tx1"/>
                </a:solidFill>
                <a:effectLst/>
                <a:latin typeface="+mn-lt"/>
                <a:ea typeface="+mn-ea"/>
                <a:cs typeface="+mn-cs"/>
              </a:rPr>
              <a:t>Cloud</a:t>
            </a:r>
            <a:r>
              <a:rPr lang="tr-TR" sz="1200" kern="1200" dirty="0" smtClean="0">
                <a:solidFill>
                  <a:schemeClr val="tx1"/>
                </a:solidFill>
                <a:effectLst/>
                <a:latin typeface="+mn-lt"/>
                <a:ea typeface="+mn-ea"/>
                <a:cs typeface="+mn-cs"/>
              </a:rPr>
              <a:t> </a:t>
            </a:r>
            <a:r>
              <a:rPr lang="tr-TR" sz="1200" b="1" kern="1200" dirty="0" smtClean="0">
                <a:solidFill>
                  <a:schemeClr val="tx1"/>
                </a:solidFill>
                <a:effectLst/>
                <a:latin typeface="+mn-lt"/>
                <a:ea typeface="+mn-ea"/>
                <a:cs typeface="+mn-cs"/>
              </a:rPr>
              <a:t>SQL</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It's</a:t>
            </a:r>
            <a:r>
              <a:rPr lang="tr-TR" sz="1200" kern="1200" dirty="0" smtClean="0">
                <a:solidFill>
                  <a:schemeClr val="tx1"/>
                </a:solidFill>
                <a:effectLst/>
                <a:latin typeface="+mn-lt"/>
                <a:ea typeface="+mn-ea"/>
                <a:cs typeface="+mn-cs"/>
              </a:rPr>
              <a:t> a Google-</a:t>
            </a:r>
            <a:r>
              <a:rPr lang="tr-TR" sz="1200" kern="1200" dirty="0" err="1" smtClean="0">
                <a:solidFill>
                  <a:schemeClr val="tx1"/>
                </a:solidFill>
                <a:effectLst/>
                <a:latin typeface="+mn-lt"/>
                <a:ea typeface="+mn-ea"/>
                <a:cs typeface="+mn-cs"/>
              </a:rPr>
              <a:t>hosted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and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managed</a:t>
            </a:r>
            <a:r>
              <a:rPr lang="tr-TR" sz="1200" kern="1200" dirty="0" smtClean="0">
                <a:solidFill>
                  <a:schemeClr val="tx1"/>
                </a:solidFill>
                <a:effectLst/>
                <a:latin typeface="+mn-lt"/>
                <a:ea typeface="+mn-ea"/>
                <a:cs typeface="+mn-cs"/>
              </a:rPr>
              <a:t> </a:t>
            </a:r>
            <a:r>
              <a:rPr lang="tr-TR" sz="1200" b="1" kern="1200" dirty="0" err="1" smtClean="0">
                <a:solidFill>
                  <a:schemeClr val="tx1"/>
                </a:solidFill>
                <a:effectLst/>
                <a:latin typeface="+mn-lt"/>
                <a:ea typeface="+mn-ea"/>
                <a:cs typeface="+mn-cs"/>
              </a:rPr>
              <a:t>relational</a:t>
            </a:r>
            <a:r>
              <a:rPr lang="tr-TR" sz="1200" kern="1200" dirty="0" smtClean="0">
                <a:solidFill>
                  <a:schemeClr val="tx1"/>
                </a:solidFill>
                <a:effectLst/>
                <a:latin typeface="+mn-lt"/>
                <a:ea typeface="+mn-ea"/>
                <a:cs typeface="+mn-cs"/>
              </a:rPr>
              <a:t> </a:t>
            </a:r>
            <a:r>
              <a:rPr lang="tr-TR" sz="1200" b="1" kern="1200" dirty="0" err="1" smtClean="0">
                <a:solidFill>
                  <a:schemeClr val="tx1"/>
                </a:solidFill>
                <a:effectLst/>
                <a:latin typeface="+mn-lt"/>
                <a:ea typeface="+mn-ea"/>
                <a:cs typeface="+mn-cs"/>
              </a:rPr>
              <a:t>database</a:t>
            </a:r>
            <a:r>
              <a:rPr lang="tr-TR" sz="1200" kern="1200" dirty="0" smtClean="0">
                <a:solidFill>
                  <a:schemeClr val="tx1"/>
                </a:solidFill>
                <a:effectLst/>
                <a:latin typeface="+mn-lt"/>
                <a:ea typeface="+mn-ea"/>
                <a:cs typeface="+mn-cs"/>
              </a:rPr>
              <a:t> in </a:t>
            </a:r>
            <a:r>
              <a:rPr lang="tr-TR" sz="1200" kern="1200" dirty="0" err="1" smtClean="0">
                <a:solidFill>
                  <a:schemeClr val="tx1"/>
                </a:solidFill>
                <a:effectLst/>
                <a:latin typeface="+mn-lt"/>
                <a:ea typeface="+mn-ea"/>
                <a:cs typeface="+mn-cs"/>
              </a:rPr>
              <a:t>the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Cloud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Cloud</a:t>
            </a:r>
            <a:r>
              <a:rPr lang="tr-TR" sz="1200" kern="1200" dirty="0" smtClean="0">
                <a:solidFill>
                  <a:schemeClr val="tx1"/>
                </a:solidFill>
                <a:effectLst/>
                <a:latin typeface="+mn-lt"/>
                <a:ea typeface="+mn-ea"/>
                <a:cs typeface="+mn-cs"/>
              </a:rPr>
              <a:t> SQL </a:t>
            </a:r>
            <a:r>
              <a:rPr lang="tr-TR" sz="1200" kern="1200" dirty="0" err="1" smtClean="0">
                <a:solidFill>
                  <a:schemeClr val="tx1"/>
                </a:solidFill>
                <a:effectLst/>
                <a:latin typeface="+mn-lt"/>
                <a:ea typeface="+mn-ea"/>
                <a:cs typeface="+mn-cs"/>
              </a:rPr>
              <a:t>supports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two</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open-source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databases</a:t>
            </a:r>
            <a:r>
              <a:rPr lang="tr-TR" sz="1200" kern="1200" dirty="0" smtClean="0">
                <a:solidFill>
                  <a:schemeClr val="tx1"/>
                </a:solidFill>
                <a:effectLst/>
                <a:latin typeface="+mn-lt"/>
                <a:ea typeface="+mn-ea"/>
                <a:cs typeface="+mn-cs"/>
              </a:rPr>
              <a:t>: </a:t>
            </a:r>
            <a:r>
              <a:rPr lang="tr-TR" sz="1200" b="1" kern="1200" dirty="0" err="1" smtClean="0">
                <a:solidFill>
                  <a:schemeClr val="tx1"/>
                </a:solidFill>
                <a:effectLst/>
                <a:latin typeface="+mn-lt"/>
                <a:ea typeface="+mn-ea"/>
                <a:cs typeface="+mn-cs"/>
              </a:rPr>
              <a:t>MySQL</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and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Postgres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and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other</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database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solutions</a:t>
            </a:r>
            <a:r>
              <a:rPr lang="tr-TR" sz="1200" kern="1200" dirty="0" smtClean="0">
                <a:solidFill>
                  <a:schemeClr val="tx1"/>
                </a:solidFill>
                <a:effectLst/>
                <a:latin typeface="+mn-lt"/>
                <a:ea typeface="+mn-ea"/>
                <a:cs typeface="+mn-cs"/>
              </a:rPr>
              <a:t>. </a:t>
            </a:r>
            <a:endParaRPr lang="en-US" dirty="0"/>
          </a:p>
        </p:txBody>
      </p:sp>
      <p:sp>
        <p:nvSpPr>
          <p:cNvPr id="4" name="Slayt Numarası Yer Tutucusu 3"/>
          <p:cNvSpPr>
            <a:spLocks noGrp="1"/>
          </p:cNvSpPr>
          <p:nvPr>
            <p:ph type="sldNum" sz="quarter" idx="10"/>
          </p:nvPr>
        </p:nvSpPr>
        <p:spPr/>
        <p:txBody>
          <a:bodyPr/>
          <a:lstStyle/>
          <a:p>
            <a:fld id="{55C324A5-FACE-4258-84DB-F4895F90AC38}" type="slidenum">
              <a:rPr lang="en-US" smtClean="0"/>
              <a:t>11</a:t>
            </a:fld>
            <a:endParaRPr lang="en-US"/>
          </a:p>
        </p:txBody>
      </p:sp>
    </p:spTree>
    <p:extLst>
      <p:ext uri="{BB962C8B-B14F-4D97-AF65-F5344CB8AC3E}">
        <p14:creationId xmlns:p14="http://schemas.microsoft.com/office/powerpoint/2010/main" val="1427035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kern="1200" dirty="0" smtClean="0">
                <a:solidFill>
                  <a:schemeClr val="tx1"/>
                </a:solidFill>
                <a:effectLst/>
                <a:latin typeface="+mn-lt"/>
                <a:ea typeface="+mn-ea"/>
                <a:cs typeface="+mn-cs"/>
              </a:rPr>
              <a:t>Every application needs to store data. </a:t>
            </a:r>
            <a:endParaRPr lang="en-US" dirty="0"/>
          </a:p>
        </p:txBody>
      </p:sp>
      <p:sp>
        <p:nvSpPr>
          <p:cNvPr id="4" name="Slayt Numarası Yer Tutucusu 3"/>
          <p:cNvSpPr>
            <a:spLocks noGrp="1"/>
          </p:cNvSpPr>
          <p:nvPr>
            <p:ph type="sldNum" sz="quarter" idx="10"/>
          </p:nvPr>
        </p:nvSpPr>
        <p:spPr/>
        <p:txBody>
          <a:bodyPr/>
          <a:lstStyle/>
          <a:p>
            <a:fld id="{55C324A5-FACE-4258-84DB-F4895F90AC38}" type="slidenum">
              <a:rPr lang="en-US" smtClean="0"/>
              <a:t>12</a:t>
            </a:fld>
            <a:endParaRPr lang="en-US"/>
          </a:p>
        </p:txBody>
      </p:sp>
    </p:spTree>
    <p:extLst>
      <p:ext uri="{BB962C8B-B14F-4D97-AF65-F5344CB8AC3E}">
        <p14:creationId xmlns:p14="http://schemas.microsoft.com/office/powerpoint/2010/main" val="4229541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growing data organization will</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need lots of compute power to run big data jobs. Compute Engine lets you create and run virtual machines on Google infrastructure. Your VM can run Linux and Windows Server images provided by Google or customized versions of these images, and you can even import images for many of your physical servers. When you create a VM, pick a machine type which determines how much memory and how many virtual CPUs it has. These types range from very small to very large indeed.</a:t>
            </a:r>
            <a:r>
              <a:rPr lang="en-US" sz="1200" b="0" i="0" kern="1200" baseline="0" dirty="0" smtClean="0">
                <a:solidFill>
                  <a:schemeClr val="tx1"/>
                </a:solidFill>
                <a:effectLst/>
                <a:latin typeface="+mn-lt"/>
                <a:ea typeface="+mn-ea"/>
                <a:cs typeface="+mn-cs"/>
              </a:rPr>
              <a:t> </a:t>
            </a:r>
            <a:r>
              <a:rPr lang="en-US" dirty="0" smtClean="0"/>
              <a:t>I</a:t>
            </a:r>
            <a:r>
              <a:rPr lang="en-US" baseline="0" dirty="0" smtClean="0"/>
              <a:t> will show you to create a virtual machine like our computers.</a:t>
            </a:r>
            <a:endParaRPr lang="en-US" dirty="0"/>
          </a:p>
        </p:txBody>
      </p:sp>
      <p:sp>
        <p:nvSpPr>
          <p:cNvPr id="4" name="Slayt Numarası Yer Tutucusu 3"/>
          <p:cNvSpPr>
            <a:spLocks noGrp="1"/>
          </p:cNvSpPr>
          <p:nvPr>
            <p:ph type="sldNum" sz="quarter" idx="10"/>
          </p:nvPr>
        </p:nvSpPr>
        <p:spPr/>
        <p:txBody>
          <a:bodyPr/>
          <a:lstStyle/>
          <a:p>
            <a:fld id="{55C324A5-FACE-4258-84DB-F4895F90AC38}" type="slidenum">
              <a:rPr lang="en-US" smtClean="0"/>
              <a:t>14</a:t>
            </a:fld>
            <a:endParaRPr lang="en-US"/>
          </a:p>
        </p:txBody>
      </p:sp>
    </p:spTree>
    <p:extLst>
      <p:ext uri="{BB962C8B-B14F-4D97-AF65-F5344CB8AC3E}">
        <p14:creationId xmlns:p14="http://schemas.microsoft.com/office/powerpoint/2010/main" val="2447423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You can choose what regions your GCP resources are in. All the zones within a region have fast network connectivity among them.</a:t>
            </a:r>
          </a:p>
          <a:p>
            <a:r>
              <a:rPr lang="en-US" sz="1200" b="0" i="0" kern="1200" dirty="0" smtClean="0">
                <a:solidFill>
                  <a:schemeClr val="tx1"/>
                </a:solidFill>
                <a:effectLst/>
                <a:latin typeface="+mn-lt"/>
                <a:ea typeface="+mn-ea"/>
                <a:cs typeface="+mn-cs"/>
              </a:rPr>
              <a:t>You</a:t>
            </a:r>
            <a:r>
              <a:rPr lang="en-US" sz="1200" b="0" i="0" kern="1200" baseline="0" dirty="0" smtClean="0">
                <a:solidFill>
                  <a:schemeClr val="tx1"/>
                </a:solidFill>
                <a:effectLst/>
                <a:latin typeface="+mn-lt"/>
                <a:ea typeface="+mn-ea"/>
                <a:cs typeface="+mn-cs"/>
              </a:rPr>
              <a:t> can choose your machine type according to your need. You can choose strong machine like 4 CPU and  16 GB memory or less strong 2 CPU and 4 GB.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bigger you choose,</a:t>
            </a:r>
            <a:r>
              <a:rPr lang="en-US" sz="1200" b="0" i="0" kern="1200" baseline="0" dirty="0" smtClean="0">
                <a:solidFill>
                  <a:schemeClr val="tx1"/>
                </a:solidFill>
                <a:effectLst/>
                <a:latin typeface="+mn-lt"/>
                <a:ea typeface="+mn-ea"/>
                <a:cs typeface="+mn-cs"/>
              </a:rPr>
              <a:t> the more you pay. </a:t>
            </a:r>
            <a:r>
              <a:rPr lang="en-US" sz="1200" b="0" i="0" kern="1200" dirty="0" smtClean="0">
                <a:solidFill>
                  <a:schemeClr val="tx1"/>
                </a:solidFill>
                <a:effectLst/>
                <a:latin typeface="+mn-lt"/>
                <a:ea typeface="+mn-ea"/>
                <a:cs typeface="+mn-cs"/>
              </a:rPr>
              <a:t>You </a:t>
            </a:r>
            <a:r>
              <a:rPr lang="en-US" sz="1200" b="0" i="0" kern="1200" dirty="0" smtClean="0">
                <a:solidFill>
                  <a:schemeClr val="tx1"/>
                </a:solidFill>
                <a:effectLst/>
                <a:latin typeface="+mn-lt"/>
                <a:ea typeface="+mn-ea"/>
                <a:cs typeface="+mn-cs"/>
              </a:rPr>
              <a:t>pay only for what they use or reserve as they go. If </a:t>
            </a:r>
            <a:r>
              <a:rPr lang="en-US" sz="1200" b="0" i="0" kern="1200" dirty="0" smtClean="0">
                <a:solidFill>
                  <a:schemeClr val="tx1"/>
                </a:solidFill>
                <a:effectLst/>
                <a:latin typeface="+mn-lt"/>
                <a:ea typeface="+mn-ea"/>
                <a:cs typeface="+mn-cs"/>
              </a:rPr>
              <a:t>you</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stop </a:t>
            </a:r>
            <a:r>
              <a:rPr lang="en-US" sz="1200" b="0" i="0" kern="1200" dirty="0" smtClean="0">
                <a:solidFill>
                  <a:schemeClr val="tx1"/>
                </a:solidFill>
                <a:effectLst/>
                <a:latin typeface="+mn-lt"/>
                <a:ea typeface="+mn-ea"/>
                <a:cs typeface="+mn-cs"/>
              </a:rPr>
              <a:t>using resources, </a:t>
            </a:r>
            <a:r>
              <a:rPr lang="en-US" sz="1200" b="0" i="0" kern="1200" dirty="0" smtClean="0">
                <a:solidFill>
                  <a:schemeClr val="tx1"/>
                </a:solidFill>
                <a:effectLst/>
                <a:latin typeface="+mn-lt"/>
                <a:ea typeface="+mn-ea"/>
                <a:cs typeface="+mn-cs"/>
              </a:rPr>
              <a:t>you stop </a:t>
            </a:r>
            <a:r>
              <a:rPr lang="en-US" sz="1200" b="0" i="0" kern="1200" dirty="0" smtClean="0">
                <a:solidFill>
                  <a:schemeClr val="tx1"/>
                </a:solidFill>
                <a:effectLst/>
                <a:latin typeface="+mn-lt"/>
                <a:ea typeface="+mn-ea"/>
                <a:cs typeface="+mn-cs"/>
              </a:rPr>
              <a:t>paying. </a:t>
            </a:r>
          </a:p>
          <a:p>
            <a:endParaRPr lang="en-US" sz="1200" b="0" i="0" kern="1200" dirty="0" smtClean="0">
              <a:solidFill>
                <a:schemeClr val="tx1"/>
              </a:solidFill>
              <a:effectLst/>
              <a:latin typeface="+mn-lt"/>
              <a:ea typeface="+mn-ea"/>
              <a:cs typeface="+mn-cs"/>
            </a:endParaRPr>
          </a:p>
          <a:p>
            <a:endParaRPr lang="en-US" dirty="0"/>
          </a:p>
        </p:txBody>
      </p:sp>
      <p:sp>
        <p:nvSpPr>
          <p:cNvPr id="4" name="Slayt Numarası Yer Tutucusu 3"/>
          <p:cNvSpPr>
            <a:spLocks noGrp="1"/>
          </p:cNvSpPr>
          <p:nvPr>
            <p:ph type="sldNum" sz="quarter" idx="10"/>
          </p:nvPr>
        </p:nvSpPr>
        <p:spPr/>
        <p:txBody>
          <a:bodyPr/>
          <a:lstStyle/>
          <a:p>
            <a:fld id="{55C324A5-FACE-4258-84DB-F4895F90AC38}" type="slidenum">
              <a:rPr lang="en-US" smtClean="0"/>
              <a:t>15</a:t>
            </a:fld>
            <a:endParaRPr lang="en-US"/>
          </a:p>
        </p:txBody>
      </p:sp>
    </p:spTree>
    <p:extLst>
      <p:ext uri="{BB962C8B-B14F-4D97-AF65-F5344CB8AC3E}">
        <p14:creationId xmlns:p14="http://schemas.microsoft.com/office/powerpoint/2010/main" val="1301694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baseline="0" dirty="0" smtClean="0"/>
              <a:t>you can want a company here with network services if everyone in your company works at home. </a:t>
            </a:r>
            <a:endParaRPr lang="en-US" dirty="0"/>
          </a:p>
        </p:txBody>
      </p:sp>
      <p:sp>
        <p:nvSpPr>
          <p:cNvPr id="4" name="Slayt Numarası Yer Tutucusu 3"/>
          <p:cNvSpPr>
            <a:spLocks noGrp="1"/>
          </p:cNvSpPr>
          <p:nvPr>
            <p:ph type="sldNum" sz="quarter" idx="10"/>
          </p:nvPr>
        </p:nvSpPr>
        <p:spPr/>
        <p:txBody>
          <a:bodyPr/>
          <a:lstStyle/>
          <a:p>
            <a:fld id="{55C324A5-FACE-4258-84DB-F4895F90AC38}" type="slidenum">
              <a:rPr lang="en-US" smtClean="0"/>
              <a:t>16</a:t>
            </a:fld>
            <a:endParaRPr lang="en-US"/>
          </a:p>
        </p:txBody>
      </p:sp>
    </p:spTree>
    <p:extLst>
      <p:ext uri="{BB962C8B-B14F-4D97-AF65-F5344CB8AC3E}">
        <p14:creationId xmlns:p14="http://schemas.microsoft.com/office/powerpoint/2010/main" val="227398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smtClean="0"/>
              <a:t>Services</a:t>
            </a:r>
            <a:r>
              <a:rPr lang="en-US" baseline="0" dirty="0" smtClean="0"/>
              <a:t> of big data. I will tell you little big data history and GCP services about it.</a:t>
            </a:r>
            <a:endParaRPr lang="en-US" dirty="0"/>
          </a:p>
        </p:txBody>
      </p:sp>
      <p:sp>
        <p:nvSpPr>
          <p:cNvPr id="4" name="Slayt Numarası Yer Tutucusu 3"/>
          <p:cNvSpPr>
            <a:spLocks noGrp="1"/>
          </p:cNvSpPr>
          <p:nvPr>
            <p:ph type="sldNum" sz="quarter" idx="10"/>
          </p:nvPr>
        </p:nvSpPr>
        <p:spPr/>
        <p:txBody>
          <a:bodyPr/>
          <a:lstStyle/>
          <a:p>
            <a:fld id="{55C324A5-FACE-4258-84DB-F4895F90AC38}" type="slidenum">
              <a:rPr lang="en-US" smtClean="0"/>
              <a:t>17</a:t>
            </a:fld>
            <a:endParaRPr lang="en-US"/>
          </a:p>
        </p:txBody>
      </p:sp>
    </p:spTree>
    <p:extLst>
      <p:ext uri="{BB962C8B-B14F-4D97-AF65-F5344CB8AC3E}">
        <p14:creationId xmlns:p14="http://schemas.microsoft.com/office/powerpoint/2010/main" val="4023580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Before 2006, big data meant big databases. Database design came from a time when storage was relatively cheap and processing was expensive. So it made sense to copy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the data from its storage location to the processor to perform data processing, and then the result would be copied back to storage. Around 2006, distributed processing </a:t>
            </a:r>
          </a:p>
          <a:p>
            <a:r>
              <a:rPr lang="en-US" sz="1200" b="0" i="0" kern="1200" dirty="0" smtClean="0">
                <a:solidFill>
                  <a:schemeClr val="tx1"/>
                </a:solidFill>
                <a:effectLst/>
                <a:latin typeface="+mn-lt"/>
                <a:ea typeface="+mn-ea"/>
                <a:cs typeface="+mn-cs"/>
              </a:rPr>
              <a:t>of big data became practical with Hadoop. The idea behind Hadoop is to create a cluster of computers and leveraged distributed processing, HDFS. The Hadoop Distributed File System, stored the data on machines in the cluster, and MapReduce provided distributed processing of this data. Around 2010, </a:t>
            </a:r>
            <a:r>
              <a:rPr lang="en-US" sz="1200" b="0" i="0" kern="1200" dirty="0" err="1" smtClean="0">
                <a:solidFill>
                  <a:schemeClr val="tx1"/>
                </a:solidFill>
                <a:effectLst/>
                <a:latin typeface="+mn-lt"/>
                <a:ea typeface="+mn-ea"/>
                <a:cs typeface="+mn-cs"/>
              </a:rPr>
              <a:t>BigQuery</a:t>
            </a:r>
            <a:r>
              <a:rPr lang="en-US" sz="1200" b="0" i="0" kern="1200" dirty="0" smtClean="0">
                <a:solidFill>
                  <a:schemeClr val="tx1"/>
                </a:solidFill>
                <a:effectLst/>
                <a:latin typeface="+mn-lt"/>
                <a:ea typeface="+mn-ea"/>
                <a:cs typeface="+mn-cs"/>
              </a:rPr>
              <a:t> was released which was the first of many big data services developed by Google. Around 2015, Google launched Cloud </a:t>
            </a:r>
            <a:r>
              <a:rPr lang="en-US" sz="1200" b="0" i="0" kern="1200" dirty="0" err="1" smtClean="0">
                <a:solidFill>
                  <a:schemeClr val="tx1"/>
                </a:solidFill>
                <a:effectLst/>
                <a:latin typeface="+mn-lt"/>
                <a:ea typeface="+mn-ea"/>
                <a:cs typeface="+mn-cs"/>
              </a:rPr>
              <a:t>Dataproc</a:t>
            </a:r>
            <a:r>
              <a:rPr lang="en-US" sz="1200" b="0" i="0" kern="1200" dirty="0" smtClean="0">
                <a:solidFill>
                  <a:schemeClr val="tx1"/>
                </a:solidFill>
                <a:effectLst/>
                <a:latin typeface="+mn-lt"/>
                <a:ea typeface="+mn-ea"/>
                <a:cs typeface="+mn-cs"/>
              </a:rPr>
              <a:t> which provides a managed service for creating Hadoop and Spark clusters, and managing data processing workloads.</a:t>
            </a:r>
          </a:p>
          <a:p>
            <a:endParaRPr lang="en-US" dirty="0"/>
          </a:p>
        </p:txBody>
      </p:sp>
      <p:sp>
        <p:nvSpPr>
          <p:cNvPr id="4" name="Slayt Numarası Yer Tutucusu 3"/>
          <p:cNvSpPr>
            <a:spLocks noGrp="1"/>
          </p:cNvSpPr>
          <p:nvPr>
            <p:ph type="sldNum" sz="quarter" idx="10"/>
          </p:nvPr>
        </p:nvSpPr>
        <p:spPr/>
        <p:txBody>
          <a:bodyPr/>
          <a:lstStyle/>
          <a:p>
            <a:fld id="{55C324A5-FACE-4258-84DB-F4895F90AC38}" type="slidenum">
              <a:rPr lang="en-US" smtClean="0"/>
              <a:t>18</a:t>
            </a:fld>
            <a:endParaRPr lang="en-US"/>
          </a:p>
        </p:txBody>
      </p:sp>
    </p:spTree>
    <p:extLst>
      <p:ext uri="{BB962C8B-B14F-4D97-AF65-F5344CB8AC3E}">
        <p14:creationId xmlns:p14="http://schemas.microsoft.com/office/powerpoint/2010/main" val="2366113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 needed to make sure that we could process batch data and streaming data the same way. For example,</a:t>
            </a:r>
            <a:r>
              <a:rPr lang="en-US" sz="1200" b="0" i="0" kern="1200" baseline="0" dirty="0" smtClean="0">
                <a:solidFill>
                  <a:schemeClr val="tx1"/>
                </a:solidFill>
                <a:effectLst/>
                <a:latin typeface="+mn-lt"/>
                <a:ea typeface="+mn-ea"/>
                <a:cs typeface="+mn-cs"/>
              </a:rPr>
              <a:t> w</a:t>
            </a:r>
            <a:r>
              <a:rPr lang="en-US" sz="1200" b="0" i="0" kern="1200" dirty="0" smtClean="0">
                <a:solidFill>
                  <a:schemeClr val="tx1"/>
                </a:solidFill>
                <a:effectLst/>
                <a:latin typeface="+mn-lt"/>
                <a:ea typeface="+mn-ea"/>
                <a:cs typeface="+mn-cs"/>
              </a:rPr>
              <a:t>e needed</a:t>
            </a:r>
            <a:r>
              <a:rPr lang="en-US" sz="1200" b="0" i="0" kern="1200" baseline="0" dirty="0" smtClean="0">
                <a:solidFill>
                  <a:schemeClr val="tx1"/>
                </a:solidFill>
                <a:effectLst/>
                <a:latin typeface="+mn-lt"/>
                <a:ea typeface="+mn-ea"/>
                <a:cs typeface="+mn-cs"/>
              </a:rPr>
              <a:t> houses details in our scraping project. </a:t>
            </a:r>
          </a:p>
          <a:p>
            <a:r>
              <a:rPr lang="en-US" sz="1200" b="0" i="0" kern="1200" dirty="0" smtClean="0">
                <a:solidFill>
                  <a:schemeClr val="tx1"/>
                </a:solidFill>
                <a:effectLst/>
                <a:latin typeface="+mn-lt"/>
                <a:ea typeface="+mn-ea"/>
                <a:cs typeface="+mn-cs"/>
              </a:rPr>
              <a:t>Cloud </a:t>
            </a:r>
            <a:r>
              <a:rPr lang="en-US" sz="1200" b="0" i="0" kern="1200" dirty="0" err="1" smtClean="0">
                <a:solidFill>
                  <a:schemeClr val="tx1"/>
                </a:solidFill>
                <a:effectLst/>
                <a:latin typeface="+mn-lt"/>
                <a:ea typeface="+mn-ea"/>
                <a:cs typeface="+mn-cs"/>
              </a:rPr>
              <a:t>dataproc</a:t>
            </a:r>
            <a:r>
              <a:rPr lang="en-US" sz="1200" b="0" i="0" kern="1200" dirty="0" smtClean="0">
                <a:solidFill>
                  <a:schemeClr val="tx1"/>
                </a:solidFill>
                <a:effectLst/>
                <a:latin typeface="+mn-lt"/>
                <a:ea typeface="+mn-ea"/>
                <a:cs typeface="+mn-cs"/>
              </a:rPr>
              <a:t> help</a:t>
            </a:r>
            <a:r>
              <a:rPr lang="en-US" sz="1200" b="0" i="0" kern="1200" baseline="0" dirty="0" smtClean="0">
                <a:solidFill>
                  <a:schemeClr val="tx1"/>
                </a:solidFill>
                <a:effectLst/>
                <a:latin typeface="+mn-lt"/>
                <a:ea typeface="+mn-ea"/>
                <a:cs typeface="+mn-cs"/>
              </a:rPr>
              <a:t> us transform from batch or data to tables like we stored data to csv file in our project. Cloud ML uses these </a:t>
            </a:r>
            <a:r>
              <a:rPr lang="en-US" sz="1200" b="0" i="0" kern="1200" baseline="0" dirty="0" smtClean="0">
                <a:solidFill>
                  <a:schemeClr val="tx1"/>
                </a:solidFill>
                <a:effectLst/>
                <a:latin typeface="+mn-lt"/>
                <a:ea typeface="+mn-ea"/>
                <a:cs typeface="+mn-cs"/>
              </a:rPr>
              <a:t>tables fo</a:t>
            </a:r>
            <a:r>
              <a:rPr lang="en-US" sz="1200" b="0" i="0" kern="1200" dirty="0" smtClean="0">
                <a:solidFill>
                  <a:schemeClr val="tx1"/>
                </a:solidFill>
                <a:effectLst/>
                <a:latin typeface="+mn-lt"/>
                <a:ea typeface="+mn-ea"/>
                <a:cs typeface="+mn-cs"/>
              </a:rPr>
              <a:t>r </a:t>
            </a:r>
            <a:r>
              <a:rPr lang="en-US" sz="1200" b="0" i="0" kern="1200" dirty="0" smtClean="0">
                <a:solidFill>
                  <a:schemeClr val="tx1"/>
                </a:solidFill>
                <a:effectLst/>
                <a:latin typeface="+mn-lt"/>
                <a:ea typeface="+mn-ea"/>
                <a:cs typeface="+mn-cs"/>
              </a:rPr>
              <a:t>ML engineers, once your dataset is in </a:t>
            </a:r>
            <a:r>
              <a:rPr lang="en-US" sz="1200" b="0" i="0" kern="1200" dirty="0" err="1" smtClean="0">
                <a:solidFill>
                  <a:schemeClr val="tx1"/>
                </a:solidFill>
                <a:effectLst/>
                <a:latin typeface="+mn-lt"/>
                <a:ea typeface="+mn-ea"/>
                <a:cs typeface="+mn-cs"/>
              </a:rPr>
              <a:t>BigQuery</a:t>
            </a:r>
            <a:r>
              <a:rPr lang="en-US" sz="1200" b="0" i="0" kern="1200" dirty="0" smtClean="0">
                <a:solidFill>
                  <a:schemeClr val="tx1"/>
                </a:solidFill>
                <a:effectLst/>
                <a:latin typeface="+mn-lt"/>
                <a:ea typeface="+mn-ea"/>
                <a:cs typeface="+mn-cs"/>
              </a:rPr>
              <a:t>, you can easily call it from your </a:t>
            </a:r>
            <a:r>
              <a:rPr lang="en-US" sz="1200" b="0" i="0" kern="1200" dirty="0" err="1" smtClean="0">
                <a:solidFill>
                  <a:schemeClr val="tx1"/>
                </a:solidFill>
                <a:effectLst/>
                <a:latin typeface="+mn-lt"/>
                <a:ea typeface="+mn-ea"/>
                <a:cs typeface="+mn-cs"/>
              </a:rPr>
              <a:t>IPython</a:t>
            </a:r>
            <a:r>
              <a:rPr lang="en-US" sz="1200" b="0" i="0" kern="1200" dirty="0" smtClean="0">
                <a:solidFill>
                  <a:schemeClr val="tx1"/>
                </a:solidFill>
                <a:effectLst/>
                <a:latin typeface="+mn-lt"/>
                <a:ea typeface="+mn-ea"/>
                <a:cs typeface="+mn-cs"/>
              </a:rPr>
              <a:t> ML notebooks in the cloud with just a few commands.</a:t>
            </a:r>
          </a:p>
          <a:p>
            <a:endParaRPr lang="en-US" dirty="0"/>
          </a:p>
        </p:txBody>
      </p:sp>
      <p:sp>
        <p:nvSpPr>
          <p:cNvPr id="4" name="Slayt Numarası Yer Tutucusu 3"/>
          <p:cNvSpPr>
            <a:spLocks noGrp="1"/>
          </p:cNvSpPr>
          <p:nvPr>
            <p:ph type="sldNum" sz="quarter" idx="10"/>
          </p:nvPr>
        </p:nvSpPr>
        <p:spPr/>
        <p:txBody>
          <a:bodyPr/>
          <a:lstStyle/>
          <a:p>
            <a:fld id="{55C324A5-FACE-4258-84DB-F4895F90AC38}" type="slidenum">
              <a:rPr lang="en-US" smtClean="0"/>
              <a:t>19</a:t>
            </a:fld>
            <a:endParaRPr lang="en-US"/>
          </a:p>
        </p:txBody>
      </p:sp>
    </p:spTree>
    <p:extLst>
      <p:ext uri="{BB962C8B-B14F-4D97-AF65-F5344CB8AC3E}">
        <p14:creationId xmlns:p14="http://schemas.microsoft.com/office/powerpoint/2010/main" val="2033514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kern="1200" dirty="0" err="1" smtClean="0">
                <a:solidFill>
                  <a:schemeClr val="tx1"/>
                </a:solidFill>
                <a:effectLst/>
                <a:latin typeface="+mn-lt"/>
                <a:ea typeface="+mn-ea"/>
                <a:cs typeface="+mn-cs"/>
              </a:rPr>
              <a:t>You</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need</a:t>
            </a:r>
            <a:r>
              <a:rPr lang="tr-TR" sz="1200" kern="1200" dirty="0" smtClean="0">
                <a:solidFill>
                  <a:schemeClr val="tx1"/>
                </a:solidFill>
                <a:effectLst/>
                <a:latin typeface="+mn-lt"/>
                <a:ea typeface="+mn-ea"/>
                <a:cs typeface="+mn-cs"/>
              </a:rPr>
              <a:t> </a:t>
            </a:r>
            <a:r>
              <a:rPr lang="tr-TR" sz="1200" b="1" kern="1200" dirty="0" smtClean="0">
                <a:solidFill>
                  <a:schemeClr val="tx1"/>
                </a:solidFill>
                <a:effectLst/>
                <a:latin typeface="+mn-lt"/>
                <a:ea typeface="+mn-ea"/>
                <a:cs typeface="+mn-cs"/>
              </a:rPr>
              <a:t>data </a:t>
            </a:r>
            <a:r>
              <a:rPr lang="tr-TR" sz="1200" b="1" kern="1200" dirty="0" err="1" smtClean="0">
                <a:solidFill>
                  <a:schemeClr val="tx1"/>
                </a:solidFill>
                <a:effectLst/>
                <a:latin typeface="+mn-lt"/>
                <a:ea typeface="+mn-ea"/>
                <a:cs typeface="+mn-cs"/>
              </a:rPr>
              <a:t>engineers</a:t>
            </a:r>
            <a:r>
              <a:rPr lang="tr-TR" sz="1200" b="1"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to</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build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pipelines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and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get</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you</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clean</a:t>
            </a:r>
            <a:r>
              <a:rPr lang="tr-TR" sz="1200" kern="1200" dirty="0" smtClean="0">
                <a:solidFill>
                  <a:schemeClr val="tx1"/>
                </a:solidFill>
                <a:effectLst/>
                <a:latin typeface="+mn-lt"/>
                <a:ea typeface="+mn-ea"/>
                <a:cs typeface="+mn-cs"/>
              </a:rPr>
              <a:t> data.</a:t>
            </a:r>
            <a:endParaRPr lang="en-US" sz="1200" kern="1200" dirty="0" smtClean="0">
              <a:solidFill>
                <a:schemeClr val="tx1"/>
              </a:solidFill>
              <a:effectLst/>
              <a:latin typeface="+mn-lt"/>
              <a:ea typeface="+mn-ea"/>
              <a:cs typeface="+mn-cs"/>
            </a:endParaRPr>
          </a:p>
          <a:p>
            <a:r>
              <a:rPr lang="tr-TR" sz="1200" b="1" kern="1200" dirty="0" err="1" smtClean="0">
                <a:solidFill>
                  <a:schemeClr val="tx1"/>
                </a:solidFill>
                <a:effectLst/>
                <a:latin typeface="+mn-lt"/>
                <a:ea typeface="+mn-ea"/>
                <a:cs typeface="+mn-cs"/>
              </a:rPr>
              <a:t>Decision</a:t>
            </a:r>
            <a:r>
              <a:rPr lang="tr-TR" sz="1200" b="1" kern="1200" dirty="0" smtClean="0">
                <a:solidFill>
                  <a:schemeClr val="tx1"/>
                </a:solidFill>
                <a:effectLst/>
                <a:latin typeface="+mn-lt"/>
                <a:ea typeface="+mn-ea"/>
                <a:cs typeface="+mn-cs"/>
              </a:rPr>
              <a:t> </a:t>
            </a:r>
            <a:r>
              <a:rPr lang="tr-TR" sz="1200" b="1" kern="1200" dirty="0" err="1" smtClean="0">
                <a:solidFill>
                  <a:schemeClr val="tx1"/>
                </a:solidFill>
                <a:effectLst/>
                <a:latin typeface="+mn-lt"/>
                <a:ea typeface="+mn-ea"/>
                <a:cs typeface="+mn-cs"/>
              </a:rPr>
              <a:t>makers</a:t>
            </a:r>
            <a:r>
              <a:rPr lang="tr-TR" sz="1200" b="1" kern="1200" dirty="0" smtClean="0">
                <a:solidFill>
                  <a:schemeClr val="tx1"/>
                </a:solidFill>
                <a:effectLst/>
                <a:latin typeface="+mn-lt"/>
                <a:ea typeface="+mn-ea"/>
                <a:cs typeface="+mn-cs"/>
              </a:rPr>
              <a:t>,</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to</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decide</a:t>
            </a:r>
            <a:r>
              <a:rPr lang="tr-TR" sz="1200" kern="1200" dirty="0" smtClean="0">
                <a:solidFill>
                  <a:schemeClr val="tx1"/>
                </a:solidFill>
                <a:effectLst/>
                <a:latin typeface="+mn-lt"/>
                <a:ea typeface="+mn-ea"/>
                <a:cs typeface="+mn-cs"/>
              </a:rPr>
              <a:t> how </a:t>
            </a:r>
            <a:r>
              <a:rPr lang="tr-TR" sz="1200" kern="1200" dirty="0" err="1" smtClean="0">
                <a:solidFill>
                  <a:schemeClr val="tx1"/>
                </a:solidFill>
                <a:effectLst/>
                <a:latin typeface="+mn-lt"/>
                <a:ea typeface="+mn-ea"/>
                <a:cs typeface="+mn-cs"/>
              </a:rPr>
              <a:t>deep</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you</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want</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to</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invest</a:t>
            </a:r>
            <a:r>
              <a:rPr lang="tr-TR" sz="1200" kern="1200" dirty="0" smtClean="0">
                <a:solidFill>
                  <a:schemeClr val="tx1"/>
                </a:solidFill>
                <a:effectLst/>
                <a:latin typeface="+mn-lt"/>
                <a:ea typeface="+mn-ea"/>
                <a:cs typeface="+mn-cs"/>
              </a:rPr>
              <a:t> in a data-</a:t>
            </a:r>
            <a:r>
              <a:rPr lang="tr-TR" sz="1200" kern="1200" dirty="0" err="1" smtClean="0">
                <a:solidFill>
                  <a:schemeClr val="tx1"/>
                </a:solidFill>
                <a:effectLst/>
                <a:latin typeface="+mn-lt"/>
                <a:ea typeface="+mn-ea"/>
                <a:cs typeface="+mn-cs"/>
              </a:rPr>
              <a:t>driven</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opportunity</a:t>
            </a:r>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tr-TR" sz="1200" kern="1200" dirty="0" err="1" smtClean="0">
                <a:solidFill>
                  <a:schemeClr val="tx1"/>
                </a:solidFill>
                <a:effectLst/>
                <a:latin typeface="+mn-lt"/>
                <a:ea typeface="+mn-ea"/>
                <a:cs typeface="+mn-cs"/>
              </a:rPr>
              <a:t>while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weighing</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benefits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for</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organization</a:t>
            </a:r>
            <a:r>
              <a:rPr lang="tr-TR"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tr-TR" sz="1200" b="1" kern="1200" dirty="0" err="1" smtClean="0">
                <a:solidFill>
                  <a:schemeClr val="tx1"/>
                </a:solidFill>
                <a:effectLst/>
                <a:latin typeface="+mn-lt"/>
                <a:ea typeface="+mn-ea"/>
                <a:cs typeface="+mn-cs"/>
              </a:rPr>
              <a:t>Analysts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to</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explore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the</a:t>
            </a:r>
            <a:r>
              <a:rPr lang="tr-TR" sz="1200" kern="1200" dirty="0" smtClean="0">
                <a:solidFill>
                  <a:schemeClr val="tx1"/>
                </a:solidFill>
                <a:effectLst/>
                <a:latin typeface="+mn-lt"/>
                <a:ea typeface="+mn-ea"/>
                <a:cs typeface="+mn-cs"/>
              </a:rPr>
              <a:t> data </a:t>
            </a:r>
            <a:r>
              <a:rPr lang="tr-TR" sz="1200" kern="1200" dirty="0" err="1" smtClean="0">
                <a:solidFill>
                  <a:schemeClr val="tx1"/>
                </a:solidFill>
                <a:effectLst/>
                <a:latin typeface="+mn-lt"/>
                <a:ea typeface="+mn-ea"/>
                <a:cs typeface="+mn-cs"/>
              </a:rPr>
              <a:t>for</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insights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and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potential</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relationships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that</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could</a:t>
            </a:r>
            <a:r>
              <a:rPr lang="tr-TR" sz="1200" kern="1200" dirty="0" smtClean="0">
                <a:solidFill>
                  <a:schemeClr val="tx1"/>
                </a:solidFill>
                <a:effectLst/>
                <a:latin typeface="+mn-lt"/>
                <a:ea typeface="+mn-ea"/>
                <a:cs typeface="+mn-cs"/>
              </a:rPr>
              <a:t> be </a:t>
            </a:r>
            <a:r>
              <a:rPr lang="tr-TR" sz="1200" kern="1200" dirty="0" err="1" smtClean="0">
                <a:solidFill>
                  <a:schemeClr val="tx1"/>
                </a:solidFill>
                <a:effectLst/>
                <a:latin typeface="+mn-lt"/>
                <a:ea typeface="+mn-ea"/>
                <a:cs typeface="+mn-cs"/>
              </a:rPr>
              <a:t>useful</a:t>
            </a:r>
            <a:r>
              <a:rPr lang="tr-TR" sz="1200" kern="1200" dirty="0" smtClean="0">
                <a:solidFill>
                  <a:schemeClr val="tx1"/>
                </a:solidFill>
                <a:effectLst/>
                <a:latin typeface="+mn-lt"/>
                <a:ea typeface="+mn-ea"/>
                <a:cs typeface="+mn-cs"/>
              </a:rPr>
              <a:t> as </a:t>
            </a:r>
            <a:r>
              <a:rPr lang="tr-TR" sz="1200" kern="1200" dirty="0" err="1" smtClean="0">
                <a:solidFill>
                  <a:schemeClr val="tx1"/>
                </a:solidFill>
                <a:effectLst/>
                <a:latin typeface="+mn-lt"/>
                <a:ea typeface="+mn-ea"/>
                <a:cs typeface="+mn-cs"/>
              </a:rPr>
              <a:t>features</a:t>
            </a:r>
            <a:r>
              <a:rPr lang="tr-TR" sz="1200" kern="1200" dirty="0" smtClean="0">
                <a:solidFill>
                  <a:schemeClr val="tx1"/>
                </a:solidFill>
                <a:effectLst/>
                <a:latin typeface="+mn-lt"/>
                <a:ea typeface="+mn-ea"/>
                <a:cs typeface="+mn-cs"/>
              </a:rPr>
              <a:t> in a </a:t>
            </a:r>
            <a:r>
              <a:rPr lang="tr-TR" sz="1200" kern="1200" dirty="0" err="1" smtClean="0">
                <a:solidFill>
                  <a:schemeClr val="tx1"/>
                </a:solidFill>
                <a:effectLst/>
                <a:latin typeface="+mn-lt"/>
                <a:ea typeface="+mn-ea"/>
                <a:cs typeface="+mn-cs"/>
              </a:rPr>
              <a:t>machine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learning</a:t>
            </a:r>
            <a:r>
              <a:rPr lang="tr-TR" sz="1200" kern="1200" dirty="0" smtClean="0">
                <a:solidFill>
                  <a:schemeClr val="tx1"/>
                </a:solidFill>
                <a:effectLst/>
                <a:latin typeface="+mn-lt"/>
                <a:ea typeface="+mn-ea"/>
                <a:cs typeface="+mn-cs"/>
              </a:rPr>
              <a:t> model. </a:t>
            </a:r>
            <a:endParaRPr lang="en-US" sz="1200" kern="1200" dirty="0" smtClean="0">
              <a:solidFill>
                <a:schemeClr val="tx1"/>
              </a:solidFill>
              <a:effectLst/>
              <a:latin typeface="+mn-lt"/>
              <a:ea typeface="+mn-ea"/>
              <a:cs typeface="+mn-cs"/>
            </a:endParaRPr>
          </a:p>
          <a:p>
            <a:r>
              <a:rPr lang="tr-TR" sz="1200" b="1" kern="1200" dirty="0" err="1" smtClean="0">
                <a:solidFill>
                  <a:schemeClr val="tx1"/>
                </a:solidFill>
                <a:effectLst/>
                <a:latin typeface="+mn-lt"/>
                <a:ea typeface="+mn-ea"/>
                <a:cs typeface="+mn-cs"/>
              </a:rPr>
              <a:t>Statisticians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to</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help</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make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your</a:t>
            </a:r>
            <a:r>
              <a:rPr lang="tr-TR" sz="1200" kern="1200" dirty="0" smtClean="0">
                <a:solidFill>
                  <a:schemeClr val="tx1"/>
                </a:solidFill>
                <a:effectLst/>
                <a:latin typeface="+mn-lt"/>
                <a:ea typeface="+mn-ea"/>
                <a:cs typeface="+mn-cs"/>
              </a:rPr>
              <a:t> data-</a:t>
            </a:r>
            <a:r>
              <a:rPr lang="tr-TR" sz="1200" kern="1200" dirty="0" err="1" smtClean="0">
                <a:solidFill>
                  <a:schemeClr val="tx1"/>
                </a:solidFill>
                <a:effectLst/>
                <a:latin typeface="+mn-lt"/>
                <a:ea typeface="+mn-ea"/>
                <a:cs typeface="+mn-cs"/>
              </a:rPr>
              <a:t>inspired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decisions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become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true</a:t>
            </a:r>
            <a:r>
              <a:rPr lang="tr-TR" sz="1200" kern="1200" dirty="0" smtClean="0">
                <a:solidFill>
                  <a:schemeClr val="tx1"/>
                </a:solidFill>
                <a:effectLst/>
                <a:latin typeface="+mn-lt"/>
                <a:ea typeface="+mn-ea"/>
                <a:cs typeface="+mn-cs"/>
              </a:rPr>
              <a:t> data-</a:t>
            </a:r>
            <a:r>
              <a:rPr lang="tr-TR" sz="1200" kern="1200" dirty="0" err="1" smtClean="0">
                <a:solidFill>
                  <a:schemeClr val="tx1"/>
                </a:solidFill>
                <a:effectLst/>
                <a:latin typeface="+mn-lt"/>
                <a:ea typeface="+mn-ea"/>
                <a:cs typeface="+mn-cs"/>
              </a:rPr>
              <a:t>driven</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decisions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with</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their</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added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rigor</a:t>
            </a:r>
            <a:r>
              <a:rPr lang="tr-TR"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tr-TR" sz="1200" b="1" kern="1200" dirty="0" err="1" smtClean="0">
                <a:solidFill>
                  <a:schemeClr val="tx1"/>
                </a:solidFill>
                <a:effectLst/>
                <a:latin typeface="+mn-lt"/>
                <a:ea typeface="+mn-ea"/>
                <a:cs typeface="+mn-cs"/>
              </a:rPr>
              <a:t>Applied</a:t>
            </a:r>
            <a:r>
              <a:rPr lang="tr-TR" sz="1200" kern="1200" dirty="0" smtClean="0">
                <a:solidFill>
                  <a:schemeClr val="tx1"/>
                </a:solidFill>
                <a:effectLst/>
                <a:latin typeface="+mn-lt"/>
                <a:ea typeface="+mn-ea"/>
                <a:cs typeface="+mn-cs"/>
              </a:rPr>
              <a:t> </a:t>
            </a:r>
            <a:r>
              <a:rPr lang="tr-TR" sz="1200" b="1" kern="1200" dirty="0" err="1" smtClean="0">
                <a:solidFill>
                  <a:schemeClr val="tx1"/>
                </a:solidFill>
                <a:effectLst/>
                <a:latin typeface="+mn-lt"/>
                <a:ea typeface="+mn-ea"/>
                <a:cs typeface="+mn-cs"/>
              </a:rPr>
              <a:t>machine</a:t>
            </a:r>
            <a:r>
              <a:rPr lang="tr-TR" sz="1200" kern="1200" dirty="0" smtClean="0">
                <a:solidFill>
                  <a:schemeClr val="tx1"/>
                </a:solidFill>
                <a:effectLst/>
                <a:latin typeface="+mn-lt"/>
                <a:ea typeface="+mn-ea"/>
                <a:cs typeface="+mn-cs"/>
              </a:rPr>
              <a:t> </a:t>
            </a:r>
            <a:r>
              <a:rPr lang="tr-TR" sz="1200" b="1" kern="1200" dirty="0" err="1" smtClean="0">
                <a:solidFill>
                  <a:schemeClr val="tx1"/>
                </a:solidFill>
                <a:effectLst/>
                <a:latin typeface="+mn-lt"/>
                <a:ea typeface="+mn-ea"/>
                <a:cs typeface="+mn-cs"/>
              </a:rPr>
              <a:t>learning</a:t>
            </a:r>
            <a:r>
              <a:rPr lang="tr-TR" sz="1200" kern="1200" dirty="0" smtClean="0">
                <a:solidFill>
                  <a:schemeClr val="tx1"/>
                </a:solidFill>
                <a:effectLst/>
                <a:latin typeface="+mn-lt"/>
                <a:ea typeface="+mn-ea"/>
                <a:cs typeface="+mn-cs"/>
              </a:rPr>
              <a:t> </a:t>
            </a:r>
            <a:r>
              <a:rPr lang="tr-TR" sz="1200" b="1" kern="1200" dirty="0" err="1" smtClean="0">
                <a:solidFill>
                  <a:schemeClr val="tx1"/>
                </a:solidFill>
                <a:effectLst/>
                <a:latin typeface="+mn-lt"/>
                <a:ea typeface="+mn-ea"/>
                <a:cs typeface="+mn-cs"/>
              </a:rPr>
              <a:t>engineers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who</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have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real-world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experience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building</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production</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machine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learning</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models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from</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latest</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and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best</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information</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and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research</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by</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researchers</a:t>
            </a:r>
            <a:r>
              <a:rPr lang="tr-TR"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tr-TR" sz="1200" b="1" kern="1200" dirty="0" smtClean="0">
                <a:solidFill>
                  <a:schemeClr val="tx1"/>
                </a:solidFill>
                <a:effectLst/>
                <a:latin typeface="+mn-lt"/>
                <a:ea typeface="+mn-ea"/>
                <a:cs typeface="+mn-cs"/>
              </a:rPr>
              <a:t>Data</a:t>
            </a:r>
            <a:r>
              <a:rPr lang="tr-TR" sz="1200" kern="1200" dirty="0" smtClean="0">
                <a:solidFill>
                  <a:schemeClr val="tx1"/>
                </a:solidFill>
                <a:effectLst/>
                <a:latin typeface="+mn-lt"/>
                <a:ea typeface="+mn-ea"/>
                <a:cs typeface="+mn-cs"/>
              </a:rPr>
              <a:t> </a:t>
            </a:r>
            <a:r>
              <a:rPr lang="tr-TR" sz="1200" b="1" kern="1200" dirty="0" err="1" smtClean="0">
                <a:solidFill>
                  <a:schemeClr val="tx1"/>
                </a:solidFill>
                <a:effectLst/>
                <a:latin typeface="+mn-lt"/>
                <a:ea typeface="+mn-ea"/>
                <a:cs typeface="+mn-cs"/>
              </a:rPr>
              <a:t>scientists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who</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have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mastery</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over</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analysis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statistics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and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machine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learning</a:t>
            </a:r>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tr-TR" sz="1200" b="1" kern="1200" dirty="0" err="1" smtClean="0">
                <a:solidFill>
                  <a:schemeClr val="tx1"/>
                </a:solidFill>
                <a:effectLst/>
                <a:latin typeface="+mn-lt"/>
                <a:ea typeface="+mn-ea"/>
                <a:cs typeface="+mn-cs"/>
              </a:rPr>
              <a:t>Analytics</a:t>
            </a:r>
            <a:r>
              <a:rPr lang="tr-TR" sz="1200" kern="1200" dirty="0" smtClean="0">
                <a:solidFill>
                  <a:schemeClr val="tx1"/>
                </a:solidFill>
                <a:effectLst/>
                <a:latin typeface="+mn-lt"/>
                <a:ea typeface="+mn-ea"/>
                <a:cs typeface="+mn-cs"/>
              </a:rPr>
              <a:t> </a:t>
            </a:r>
            <a:r>
              <a:rPr lang="tr-TR" sz="1200" b="1" kern="1200" dirty="0" err="1" smtClean="0">
                <a:solidFill>
                  <a:schemeClr val="tx1"/>
                </a:solidFill>
                <a:effectLst/>
                <a:latin typeface="+mn-lt"/>
                <a:ea typeface="+mn-ea"/>
                <a:cs typeface="+mn-cs"/>
              </a:rPr>
              <a:t>managers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to</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lead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team</a:t>
            </a:r>
            <a:r>
              <a:rPr lang="tr-TR"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tr-TR" sz="1200" b="1" kern="1200" dirty="0" err="1" smtClean="0">
                <a:solidFill>
                  <a:schemeClr val="tx1"/>
                </a:solidFill>
                <a:effectLst/>
                <a:latin typeface="+mn-lt"/>
                <a:ea typeface="+mn-ea"/>
                <a:cs typeface="+mn-cs"/>
              </a:rPr>
              <a:t>Social</a:t>
            </a:r>
            <a:r>
              <a:rPr lang="tr-TR" sz="1200" kern="1200" dirty="0" smtClean="0">
                <a:solidFill>
                  <a:schemeClr val="tx1"/>
                </a:solidFill>
                <a:effectLst/>
                <a:latin typeface="+mn-lt"/>
                <a:ea typeface="+mn-ea"/>
                <a:cs typeface="+mn-cs"/>
              </a:rPr>
              <a:t> </a:t>
            </a:r>
            <a:r>
              <a:rPr lang="tr-TR" sz="1200" b="1" kern="1200" dirty="0" err="1" smtClean="0">
                <a:solidFill>
                  <a:schemeClr val="tx1"/>
                </a:solidFill>
                <a:effectLst/>
                <a:latin typeface="+mn-lt"/>
                <a:ea typeface="+mn-ea"/>
                <a:cs typeface="+mn-cs"/>
              </a:rPr>
              <a:t>scientists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and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ethicists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to</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ensure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that</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quantitative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impact</a:t>
            </a:r>
            <a:r>
              <a:rPr lang="tr-TR" sz="1200" kern="1200" dirty="0" smtClean="0">
                <a:solidFill>
                  <a:schemeClr val="tx1"/>
                </a:solidFill>
                <a:effectLst/>
                <a:latin typeface="+mn-lt"/>
                <a:ea typeface="+mn-ea"/>
                <a:cs typeface="+mn-cs"/>
              </a:rPr>
              <a:t> is </a:t>
            </a:r>
            <a:r>
              <a:rPr lang="tr-TR" sz="1200" kern="1200" dirty="0" err="1" smtClean="0">
                <a:solidFill>
                  <a:schemeClr val="tx1"/>
                </a:solidFill>
                <a:effectLst/>
                <a:latin typeface="+mn-lt"/>
                <a:ea typeface="+mn-ea"/>
                <a:cs typeface="+mn-cs"/>
              </a:rPr>
              <a:t>there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for</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your</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project</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and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it's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right</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thing</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to</a:t>
            </a:r>
            <a:r>
              <a:rPr lang="tr-TR" sz="1200" kern="1200" dirty="0" smtClean="0">
                <a:solidFill>
                  <a:schemeClr val="tx1"/>
                </a:solidFill>
                <a:effectLst/>
                <a:latin typeface="+mn-lt"/>
                <a:ea typeface="+mn-ea"/>
                <a:cs typeface="+mn-cs"/>
              </a:rPr>
              <a:t> do. </a:t>
            </a:r>
            <a:endParaRPr lang="en-US" sz="1200" kern="1200" dirty="0" smtClean="0">
              <a:solidFill>
                <a:schemeClr val="tx1"/>
              </a:solidFill>
              <a:effectLst/>
              <a:latin typeface="+mn-lt"/>
              <a:ea typeface="+mn-ea"/>
              <a:cs typeface="+mn-cs"/>
            </a:endParaRPr>
          </a:p>
          <a:p>
            <a:r>
              <a:rPr lang="tr-TR" sz="1200" kern="1200" dirty="0" smtClean="0">
                <a:solidFill>
                  <a:schemeClr val="tx1"/>
                </a:solidFill>
                <a:effectLst/>
                <a:latin typeface="+mn-lt"/>
                <a:ea typeface="+mn-ea"/>
                <a:cs typeface="+mn-cs"/>
              </a:rPr>
              <a:t>As </a:t>
            </a:r>
            <a:r>
              <a:rPr lang="tr-TR" sz="1200" kern="1200" dirty="0" err="1" smtClean="0">
                <a:solidFill>
                  <a:schemeClr val="tx1"/>
                </a:solidFill>
                <a:effectLst/>
                <a:latin typeface="+mn-lt"/>
                <a:ea typeface="+mn-ea"/>
                <a:cs typeface="+mn-cs"/>
              </a:rPr>
              <a:t>I've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written</a:t>
            </a:r>
            <a:r>
              <a:rPr lang="tr-TR" sz="1200" kern="1200" dirty="0" smtClean="0">
                <a:solidFill>
                  <a:schemeClr val="tx1"/>
                </a:solidFill>
                <a:effectLst/>
                <a:latin typeface="+mn-lt"/>
                <a:ea typeface="+mn-ea"/>
                <a:cs typeface="+mn-cs"/>
              </a:rPr>
              <a:t> in a </a:t>
            </a:r>
            <a:r>
              <a:rPr lang="tr-TR" sz="1200" kern="1200" dirty="0" err="1" smtClean="0">
                <a:solidFill>
                  <a:schemeClr val="tx1"/>
                </a:solidFill>
                <a:effectLst/>
                <a:latin typeface="+mn-lt"/>
                <a:ea typeface="+mn-ea"/>
                <a:cs typeface="+mn-cs"/>
              </a:rPr>
              <a:t>blog</a:t>
            </a:r>
            <a:r>
              <a:rPr lang="tr-TR" sz="1200" kern="1200" dirty="0" smtClean="0">
                <a:solidFill>
                  <a:schemeClr val="tx1"/>
                </a:solidFill>
                <a:effectLst/>
                <a:latin typeface="+mn-lt"/>
                <a:ea typeface="+mn-ea"/>
                <a:cs typeface="+mn-cs"/>
              </a:rPr>
              <a:t> post on </a:t>
            </a:r>
            <a:r>
              <a:rPr lang="tr-TR" sz="1200" kern="1200" dirty="0" err="1" smtClean="0">
                <a:solidFill>
                  <a:schemeClr val="tx1"/>
                </a:solidFill>
                <a:effectLst/>
                <a:latin typeface="+mn-lt"/>
                <a:ea typeface="+mn-ea"/>
                <a:cs typeface="+mn-cs"/>
              </a:rPr>
              <a:t>this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subject</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it's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linked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below</a:t>
            </a:r>
            <a:r>
              <a:rPr lang="tr-TR" sz="1200" kern="1200" dirty="0" smtClean="0">
                <a:solidFill>
                  <a:schemeClr val="tx1"/>
                </a:solidFill>
                <a:effectLst/>
                <a:latin typeface="+mn-lt"/>
                <a:ea typeface="+mn-ea"/>
                <a:cs typeface="+mn-cs"/>
              </a:rPr>
              <a:t>, a </a:t>
            </a:r>
            <a:r>
              <a:rPr lang="tr-TR" sz="1200" kern="1200" dirty="0" err="1" smtClean="0">
                <a:solidFill>
                  <a:schemeClr val="tx1"/>
                </a:solidFill>
                <a:effectLst/>
                <a:latin typeface="+mn-lt"/>
                <a:ea typeface="+mn-ea"/>
                <a:cs typeface="+mn-cs"/>
              </a:rPr>
              <a:t>single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person</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might</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have</a:t>
            </a:r>
            <a:r>
              <a:rPr lang="tr-TR" sz="1200" kern="1200" dirty="0" smtClean="0">
                <a:solidFill>
                  <a:schemeClr val="tx1"/>
                </a:solidFill>
                <a:effectLst/>
                <a:latin typeface="+mn-lt"/>
                <a:ea typeface="+mn-ea"/>
                <a:cs typeface="+mn-cs"/>
              </a:rPr>
              <a:t> a </a:t>
            </a:r>
            <a:r>
              <a:rPr lang="tr-TR" sz="1200" kern="1200" dirty="0" err="1" smtClean="0">
                <a:solidFill>
                  <a:schemeClr val="tx1"/>
                </a:solidFill>
                <a:effectLst/>
                <a:latin typeface="+mn-lt"/>
                <a:ea typeface="+mn-ea"/>
                <a:cs typeface="+mn-cs"/>
              </a:rPr>
              <a:t>combination</a:t>
            </a:r>
            <a:r>
              <a:rPr lang="tr-TR" sz="1200" kern="1200" dirty="0" smtClean="0">
                <a:solidFill>
                  <a:schemeClr val="tx1"/>
                </a:solidFill>
                <a:effectLst/>
                <a:latin typeface="+mn-lt"/>
                <a:ea typeface="+mn-ea"/>
                <a:cs typeface="+mn-cs"/>
              </a:rPr>
              <a:t> of </a:t>
            </a:r>
            <a:r>
              <a:rPr lang="tr-TR" sz="1200" kern="1200" dirty="0" err="1" smtClean="0">
                <a:solidFill>
                  <a:schemeClr val="tx1"/>
                </a:solidFill>
                <a:effectLst/>
                <a:latin typeface="+mn-lt"/>
                <a:ea typeface="+mn-ea"/>
                <a:cs typeface="+mn-cs"/>
              </a:rPr>
              <a:t>these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roles</a:t>
            </a:r>
            <a:r>
              <a:rPr lang="tr-TR" sz="1200" kern="1200" dirty="0" smtClean="0">
                <a:solidFill>
                  <a:schemeClr val="tx1"/>
                </a:solidFill>
                <a:effectLst/>
                <a:latin typeface="+mn-lt"/>
                <a:ea typeface="+mn-ea"/>
                <a:cs typeface="+mn-cs"/>
              </a:rPr>
              <a:t>, but </a:t>
            </a:r>
            <a:r>
              <a:rPr lang="tr-TR" sz="1200" kern="1200" dirty="0" err="1" smtClean="0">
                <a:solidFill>
                  <a:schemeClr val="tx1"/>
                </a:solidFill>
                <a:effectLst/>
                <a:latin typeface="+mn-lt"/>
                <a:ea typeface="+mn-ea"/>
                <a:cs typeface="+mn-cs"/>
              </a:rPr>
              <a:t>this</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depends</a:t>
            </a:r>
            <a:r>
              <a:rPr lang="tr-TR" sz="1200" kern="1200" dirty="0" smtClean="0">
                <a:solidFill>
                  <a:schemeClr val="tx1"/>
                </a:solidFill>
                <a:effectLst/>
                <a:latin typeface="+mn-lt"/>
                <a:ea typeface="+mn-ea"/>
                <a:cs typeface="+mn-cs"/>
              </a:rPr>
              <a:t> on </a:t>
            </a:r>
            <a:r>
              <a:rPr lang="tr-TR" sz="1200" kern="1200" dirty="0" err="1" smtClean="0">
                <a:solidFill>
                  <a:schemeClr val="tx1"/>
                </a:solidFill>
                <a:effectLst/>
                <a:latin typeface="+mn-lt"/>
                <a:ea typeface="+mn-ea"/>
                <a:cs typeface="+mn-cs"/>
              </a:rPr>
              <a:t>the</a:t>
            </a:r>
            <a:r>
              <a:rPr lang="tr-TR" sz="1200" kern="1200" dirty="0" smtClean="0">
                <a:solidFill>
                  <a:schemeClr val="tx1"/>
                </a:solidFill>
                <a:effectLst/>
                <a:latin typeface="+mn-lt"/>
                <a:ea typeface="+mn-ea"/>
                <a:cs typeface="+mn-cs"/>
              </a:rPr>
              <a:t> size of </a:t>
            </a:r>
            <a:r>
              <a:rPr lang="tr-TR" sz="1200" kern="1200" dirty="0" err="1" smtClean="0">
                <a:solidFill>
                  <a:schemeClr val="tx1"/>
                </a:solidFill>
                <a:effectLst/>
                <a:latin typeface="+mn-lt"/>
                <a:ea typeface="+mn-ea"/>
                <a:cs typeface="+mn-cs"/>
              </a:rPr>
              <a:t>your</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organization</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Your</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team</a:t>
            </a:r>
            <a:r>
              <a:rPr lang="tr-TR" sz="1200" kern="1200" dirty="0" smtClean="0">
                <a:solidFill>
                  <a:schemeClr val="tx1"/>
                </a:solidFill>
                <a:effectLst/>
                <a:latin typeface="+mn-lt"/>
                <a:ea typeface="+mn-ea"/>
                <a:cs typeface="+mn-cs"/>
              </a:rPr>
              <a:t> size is </a:t>
            </a:r>
            <a:r>
              <a:rPr lang="tr-TR" sz="1200" kern="1200" dirty="0" err="1" smtClean="0">
                <a:solidFill>
                  <a:schemeClr val="tx1"/>
                </a:solidFill>
                <a:effectLst/>
                <a:latin typeface="+mn-lt"/>
                <a:ea typeface="+mn-ea"/>
                <a:cs typeface="+mn-cs"/>
              </a:rPr>
              <a:t>one</a:t>
            </a:r>
            <a:r>
              <a:rPr lang="tr-TR" sz="1200" kern="1200" dirty="0" smtClean="0">
                <a:solidFill>
                  <a:schemeClr val="tx1"/>
                </a:solidFill>
                <a:effectLst/>
                <a:latin typeface="+mn-lt"/>
                <a:ea typeface="+mn-ea"/>
                <a:cs typeface="+mn-cs"/>
              </a:rPr>
              <a:t> of </a:t>
            </a:r>
            <a:r>
              <a:rPr lang="tr-TR" sz="1200" kern="1200" dirty="0" err="1" smtClean="0">
                <a:solidFill>
                  <a:schemeClr val="tx1"/>
                </a:solidFill>
                <a:effectLst/>
                <a:latin typeface="+mn-lt"/>
                <a:ea typeface="+mn-ea"/>
                <a:cs typeface="+mn-cs"/>
              </a:rPr>
              <a:t>the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biggest</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drivers</a:t>
            </a:r>
            <a:r>
              <a:rPr lang="tr-TR" sz="1200" kern="1200" dirty="0" smtClean="0">
                <a:solidFill>
                  <a:schemeClr val="tx1"/>
                </a:solidFill>
                <a:effectLst/>
                <a:latin typeface="+mn-lt"/>
                <a:ea typeface="+mn-ea"/>
                <a:cs typeface="+mn-cs"/>
              </a:rPr>
              <a:t> in </a:t>
            </a:r>
            <a:r>
              <a:rPr lang="tr-TR" sz="1200" kern="1200" dirty="0" err="1" smtClean="0">
                <a:solidFill>
                  <a:schemeClr val="tx1"/>
                </a:solidFill>
                <a:effectLst/>
                <a:latin typeface="+mn-lt"/>
                <a:ea typeface="+mn-ea"/>
                <a:cs typeface="+mn-cs"/>
              </a:rPr>
              <a:t>whether</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you</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should</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hire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for</a:t>
            </a:r>
            <a:r>
              <a:rPr lang="tr-TR" sz="1200" kern="1200" dirty="0" smtClean="0">
                <a:solidFill>
                  <a:schemeClr val="tx1"/>
                </a:solidFill>
                <a:effectLst/>
                <a:latin typeface="+mn-lt"/>
                <a:ea typeface="+mn-ea"/>
                <a:cs typeface="+mn-cs"/>
              </a:rPr>
              <a:t> a </a:t>
            </a:r>
            <a:r>
              <a:rPr lang="tr-TR" sz="1200" kern="1200" dirty="0" err="1" smtClean="0">
                <a:solidFill>
                  <a:schemeClr val="tx1"/>
                </a:solidFill>
                <a:effectLst/>
                <a:latin typeface="+mn-lt"/>
                <a:ea typeface="+mn-ea"/>
                <a:cs typeface="+mn-cs"/>
              </a:rPr>
              <a:t>specific</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skill</a:t>
            </a:r>
            <a:r>
              <a:rPr lang="tr-TR" sz="1200" kern="1200" dirty="0" smtClean="0">
                <a:solidFill>
                  <a:schemeClr val="tx1"/>
                </a:solidFill>
                <a:effectLst/>
                <a:latin typeface="+mn-lt"/>
                <a:ea typeface="+mn-ea"/>
                <a:cs typeface="+mn-cs"/>
              </a:rPr>
              <a:t> set, </a:t>
            </a:r>
            <a:r>
              <a:rPr lang="tr-TR" sz="1200" kern="1200" dirty="0" err="1" smtClean="0">
                <a:solidFill>
                  <a:schemeClr val="tx1"/>
                </a:solidFill>
                <a:effectLst/>
                <a:latin typeface="+mn-lt"/>
                <a:ea typeface="+mn-ea"/>
                <a:cs typeface="+mn-cs"/>
              </a:rPr>
              <a:t>up-skill</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from</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within</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or</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combine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the</a:t>
            </a:r>
            <a:r>
              <a:rPr lang="tr-TR" sz="1200" kern="1200" dirty="0" smtClean="0">
                <a:solidFill>
                  <a:schemeClr val="tx1"/>
                </a:solidFill>
                <a:effectLst/>
                <a:latin typeface="+mn-lt"/>
                <a:ea typeface="+mn-ea"/>
                <a:cs typeface="+mn-cs"/>
              </a:rPr>
              <a:t> </a:t>
            </a:r>
            <a:r>
              <a:rPr lang="tr-TR" sz="1200" kern="1200" dirty="0" err="1" smtClean="0">
                <a:solidFill>
                  <a:schemeClr val="tx1"/>
                </a:solidFill>
                <a:effectLst/>
                <a:latin typeface="+mn-lt"/>
                <a:ea typeface="+mn-ea"/>
                <a:cs typeface="+mn-cs"/>
              </a:rPr>
              <a:t>two</a:t>
            </a:r>
            <a:r>
              <a:rPr lang="tr-TR"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endParaRPr lang="en-US" dirty="0"/>
          </a:p>
        </p:txBody>
      </p:sp>
      <p:sp>
        <p:nvSpPr>
          <p:cNvPr id="4" name="Slayt Numarası Yer Tutucusu 3"/>
          <p:cNvSpPr>
            <a:spLocks noGrp="1"/>
          </p:cNvSpPr>
          <p:nvPr>
            <p:ph type="sldNum" sz="quarter" idx="10"/>
          </p:nvPr>
        </p:nvSpPr>
        <p:spPr/>
        <p:txBody>
          <a:bodyPr/>
          <a:lstStyle/>
          <a:p>
            <a:fld id="{55C324A5-FACE-4258-84DB-F4895F90AC38}" type="slidenum">
              <a:rPr lang="en-US" smtClean="0"/>
              <a:t>20</a:t>
            </a:fld>
            <a:endParaRPr lang="en-US"/>
          </a:p>
        </p:txBody>
      </p:sp>
    </p:spTree>
    <p:extLst>
      <p:ext uri="{BB962C8B-B14F-4D97-AF65-F5344CB8AC3E}">
        <p14:creationId xmlns:p14="http://schemas.microsoft.com/office/powerpoint/2010/main" val="3547734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smtClean="0"/>
              <a:t>Instead</a:t>
            </a:r>
            <a:r>
              <a:rPr lang="en-US" baseline="0" dirty="0" smtClean="0"/>
              <a:t> of buying, owning and maintaining physical data centers and servers, you can access technology services such as computing power, storage, and databases from cloud provider. If you are a member of a cloud platform, you don’t need to have special hardware or software program on your computer to write code, you have to be accessing internet. Cloud computer have already everything you need.</a:t>
            </a:r>
            <a:endParaRPr lang="en-US" dirty="0"/>
          </a:p>
        </p:txBody>
      </p:sp>
      <p:sp>
        <p:nvSpPr>
          <p:cNvPr id="4" name="Slayt Numarası Yer Tutucusu 3"/>
          <p:cNvSpPr>
            <a:spLocks noGrp="1"/>
          </p:cNvSpPr>
          <p:nvPr>
            <p:ph type="sldNum" sz="quarter" idx="10"/>
          </p:nvPr>
        </p:nvSpPr>
        <p:spPr/>
        <p:txBody>
          <a:bodyPr/>
          <a:lstStyle/>
          <a:p>
            <a:fld id="{55C324A5-FACE-4258-84DB-F4895F90AC38}" type="slidenum">
              <a:rPr lang="en-US" smtClean="0"/>
              <a:t>2</a:t>
            </a:fld>
            <a:endParaRPr lang="en-US"/>
          </a:p>
        </p:txBody>
      </p:sp>
    </p:spTree>
    <p:extLst>
      <p:ext uri="{BB962C8B-B14F-4D97-AF65-F5344CB8AC3E}">
        <p14:creationId xmlns:p14="http://schemas.microsoft.com/office/powerpoint/2010/main" val="3749899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55C324A5-FACE-4258-84DB-F4895F90AC38}" type="slidenum">
              <a:rPr lang="en-US" smtClean="0"/>
              <a:t>21</a:t>
            </a:fld>
            <a:endParaRPr lang="en-US"/>
          </a:p>
        </p:txBody>
      </p:sp>
    </p:spTree>
    <p:extLst>
      <p:ext uri="{BB962C8B-B14F-4D97-AF65-F5344CB8AC3E}">
        <p14:creationId xmlns:p14="http://schemas.microsoft.com/office/powerpoint/2010/main" val="881332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BigQuery</a:t>
            </a:r>
            <a:r>
              <a:rPr lang="en-US" sz="1200" b="0" i="0" kern="1200" dirty="0" smtClean="0">
                <a:solidFill>
                  <a:schemeClr val="tx1"/>
                </a:solidFill>
                <a:effectLst/>
                <a:latin typeface="+mn-lt"/>
                <a:ea typeface="+mn-ea"/>
                <a:cs typeface="+mn-cs"/>
              </a:rPr>
              <a:t> is designed to be an easy-to-use data warehouse. </a:t>
            </a:r>
            <a:r>
              <a:rPr lang="en-US" sz="1200" b="0" i="0" kern="1200" dirty="0" err="1" smtClean="0">
                <a:solidFill>
                  <a:schemeClr val="tx1"/>
                </a:solidFill>
                <a:effectLst/>
                <a:latin typeface="+mn-lt"/>
                <a:ea typeface="+mn-ea"/>
                <a:cs typeface="+mn-cs"/>
              </a:rPr>
              <a:t>BigQuery</a:t>
            </a:r>
            <a:r>
              <a:rPr lang="en-US" sz="1200" b="0" i="0" kern="1200" dirty="0" smtClean="0">
                <a:solidFill>
                  <a:schemeClr val="tx1"/>
                </a:solidFill>
                <a:effectLst/>
                <a:latin typeface="+mn-lt"/>
                <a:ea typeface="+mn-ea"/>
                <a:cs typeface="+mn-cs"/>
              </a:rPr>
              <a:t> as both a data warehouse and an Advanced Query Engine is foundational for your AI and ML workloads. It's common for data analysts, engineers, and data scientists to use </a:t>
            </a:r>
            <a:r>
              <a:rPr lang="en-US" sz="1200" b="0" i="0" kern="1200" dirty="0" err="1" smtClean="0">
                <a:solidFill>
                  <a:schemeClr val="tx1"/>
                </a:solidFill>
                <a:effectLst/>
                <a:latin typeface="+mn-lt"/>
                <a:ea typeface="+mn-ea"/>
                <a:cs typeface="+mn-cs"/>
              </a:rPr>
              <a:t>BigQuery</a:t>
            </a:r>
            <a:r>
              <a:rPr lang="en-US" sz="1200" b="0" i="0" kern="1200" dirty="0" smtClean="0">
                <a:solidFill>
                  <a:schemeClr val="tx1"/>
                </a:solidFill>
                <a:effectLst/>
                <a:latin typeface="+mn-lt"/>
                <a:ea typeface="+mn-ea"/>
                <a:cs typeface="+mn-cs"/>
              </a:rPr>
              <a:t> to store, transform, and then feed those large datasets directly into your ML models. </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a:p>
        </p:txBody>
      </p:sp>
      <p:sp>
        <p:nvSpPr>
          <p:cNvPr id="4" name="Slayt Numarası Yer Tutucusu 3"/>
          <p:cNvSpPr>
            <a:spLocks noGrp="1"/>
          </p:cNvSpPr>
          <p:nvPr>
            <p:ph type="sldNum" sz="quarter" idx="10"/>
          </p:nvPr>
        </p:nvSpPr>
        <p:spPr/>
        <p:txBody>
          <a:bodyPr/>
          <a:lstStyle/>
          <a:p>
            <a:fld id="{55C324A5-FACE-4258-84DB-F4895F90AC38}" type="slidenum">
              <a:rPr lang="en-US" smtClean="0"/>
              <a:t>22</a:t>
            </a:fld>
            <a:endParaRPr lang="en-US"/>
          </a:p>
        </p:txBody>
      </p:sp>
    </p:spTree>
    <p:extLst>
      <p:ext uri="{BB962C8B-B14F-4D97-AF65-F5344CB8AC3E}">
        <p14:creationId xmlns:p14="http://schemas.microsoft.com/office/powerpoint/2010/main" val="2778334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kern="1200" dirty="0" smtClean="0">
                <a:solidFill>
                  <a:schemeClr val="tx1"/>
                </a:solidFill>
                <a:effectLst/>
                <a:latin typeface="+mn-lt"/>
                <a:ea typeface="+mn-ea"/>
                <a:cs typeface="+mn-cs"/>
              </a:rPr>
              <a:t>Cloud Machine Learning Platform provides modern machine learning services with pre-trained models and a platform to generate your own tailored models. </a:t>
            </a:r>
            <a:r>
              <a:rPr lang="en-US" sz="1200" b="0" i="0" kern="1200" dirty="0" err="1" smtClean="0">
                <a:solidFill>
                  <a:schemeClr val="tx1"/>
                </a:solidFill>
                <a:effectLst/>
                <a:latin typeface="+mn-lt"/>
                <a:ea typeface="+mn-ea"/>
                <a:cs typeface="+mn-cs"/>
              </a:rPr>
              <a:t>TensorFlow</a:t>
            </a:r>
            <a:r>
              <a:rPr lang="en-US" sz="1200" b="0" i="0" kern="1200" dirty="0" smtClean="0">
                <a:solidFill>
                  <a:schemeClr val="tx1"/>
                </a:solidFill>
                <a:effectLst/>
                <a:latin typeface="+mn-lt"/>
                <a:ea typeface="+mn-ea"/>
                <a:cs typeface="+mn-cs"/>
              </a:rPr>
              <a:t> is an open source software library that's exceptionally well suited for machine learning applications like neural networks</a:t>
            </a:r>
            <a:r>
              <a:rPr lang="en-US" sz="1200" b="0" i="0" kern="1200" dirty="0" smtClean="0">
                <a:solidFill>
                  <a:schemeClr val="tx1"/>
                </a:solidFill>
                <a:effectLst/>
                <a:latin typeface="+mn-lt"/>
                <a:ea typeface="+mn-ea"/>
                <a:cs typeface="+mn-cs"/>
              </a:rPr>
              <a:t>.</a:t>
            </a:r>
            <a:r>
              <a:rPr lang="en-US" sz="1200" b="0" i="0" kern="1200" dirty="0" smtClean="0">
                <a:solidFill>
                  <a:schemeClr val="tx1"/>
                </a:solidFill>
                <a:effectLst/>
                <a:latin typeface="+mn-lt"/>
                <a:ea typeface="+mn-ea"/>
                <a:cs typeface="+mn-cs"/>
              </a:rPr>
              <a:t> You can run </a:t>
            </a:r>
            <a:r>
              <a:rPr lang="en-US" sz="1200" b="0" i="0" kern="1200" dirty="0" err="1" smtClean="0">
                <a:solidFill>
                  <a:schemeClr val="tx1"/>
                </a:solidFill>
                <a:effectLst/>
                <a:latin typeface="+mn-lt"/>
                <a:ea typeface="+mn-ea"/>
                <a:cs typeface="+mn-cs"/>
              </a:rPr>
              <a:t>TensorFlow</a:t>
            </a:r>
            <a:r>
              <a:rPr lang="en-US" sz="1200" b="0" i="0" kern="1200" dirty="0" smtClean="0">
                <a:solidFill>
                  <a:schemeClr val="tx1"/>
                </a:solidFill>
                <a:effectLst/>
                <a:latin typeface="+mn-lt"/>
                <a:ea typeface="+mn-ea"/>
                <a:cs typeface="+mn-cs"/>
              </a:rPr>
              <a:t> wherever you like but GCP is an ideal place for it because machine learning models need lots of on-demand compute resources and lots of training data.</a:t>
            </a:r>
          </a:p>
          <a:p>
            <a:endParaRPr lang="en-US" dirty="0"/>
          </a:p>
        </p:txBody>
      </p:sp>
      <p:sp>
        <p:nvSpPr>
          <p:cNvPr id="4" name="Slayt Numarası Yer Tutucusu 3"/>
          <p:cNvSpPr>
            <a:spLocks noGrp="1"/>
          </p:cNvSpPr>
          <p:nvPr>
            <p:ph type="sldNum" sz="quarter" idx="10"/>
          </p:nvPr>
        </p:nvSpPr>
        <p:spPr/>
        <p:txBody>
          <a:bodyPr/>
          <a:lstStyle/>
          <a:p>
            <a:fld id="{55C324A5-FACE-4258-84DB-F4895F90AC38}" type="slidenum">
              <a:rPr lang="en-US" smtClean="0"/>
              <a:t>24</a:t>
            </a:fld>
            <a:endParaRPr lang="en-US"/>
          </a:p>
        </p:txBody>
      </p:sp>
    </p:spTree>
    <p:extLst>
      <p:ext uri="{BB962C8B-B14F-4D97-AF65-F5344CB8AC3E}">
        <p14:creationId xmlns:p14="http://schemas.microsoft.com/office/powerpoint/2010/main" val="3515424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10"/>
          </p:nvPr>
        </p:nvSpPr>
        <p:spPr/>
        <p:txBody>
          <a:bodyPr/>
          <a:lstStyle/>
          <a:p>
            <a:fld id="{55C324A5-FACE-4258-84DB-F4895F90AC38}" type="slidenum">
              <a:rPr lang="en-US" smtClean="0"/>
              <a:t>25</a:t>
            </a:fld>
            <a:endParaRPr lang="en-US"/>
          </a:p>
        </p:txBody>
      </p:sp>
    </p:spTree>
    <p:extLst>
      <p:ext uri="{BB962C8B-B14F-4D97-AF65-F5344CB8AC3E}">
        <p14:creationId xmlns:p14="http://schemas.microsoft.com/office/powerpoint/2010/main" val="62440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smtClean="0"/>
              <a:t>Hundreds</a:t>
            </a:r>
            <a:r>
              <a:rPr lang="en-US" baseline="0" dirty="0" smtClean="0"/>
              <a:t> of billions dollars is allocated to the clouds by companies and those numbers are only expected to increase on the coming years.</a:t>
            </a:r>
            <a:endParaRPr lang="en-US" dirty="0"/>
          </a:p>
        </p:txBody>
      </p:sp>
      <p:sp>
        <p:nvSpPr>
          <p:cNvPr id="4" name="Slayt Numarası Yer Tutucusu 3"/>
          <p:cNvSpPr>
            <a:spLocks noGrp="1"/>
          </p:cNvSpPr>
          <p:nvPr>
            <p:ph type="sldNum" sz="quarter" idx="10"/>
          </p:nvPr>
        </p:nvSpPr>
        <p:spPr/>
        <p:txBody>
          <a:bodyPr/>
          <a:lstStyle/>
          <a:p>
            <a:fld id="{55C324A5-FACE-4258-84DB-F4895F90AC38}" type="slidenum">
              <a:rPr lang="en-US" smtClean="0"/>
              <a:t>3</a:t>
            </a:fld>
            <a:endParaRPr lang="en-US"/>
          </a:p>
        </p:txBody>
      </p:sp>
    </p:spTree>
    <p:extLst>
      <p:ext uri="{BB962C8B-B14F-4D97-AF65-F5344CB8AC3E}">
        <p14:creationId xmlns:p14="http://schemas.microsoft.com/office/powerpoint/2010/main" val="3880859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most common Cloud Platforms are AWS (Amazon Web Services), Microsoft Azure, Google Cloud Platform. </a:t>
            </a:r>
            <a:r>
              <a:rPr lang="en-US" dirty="0" smtClean="0"/>
              <a:t>Software development</a:t>
            </a:r>
            <a:r>
              <a:rPr lang="en-US" baseline="0" dirty="0" smtClean="0"/>
              <a:t> and testing, big data analytics, web application.  What can you do with Cloud Computing. You can build nearly anything you can imagine from infrastructure </a:t>
            </a:r>
            <a:r>
              <a:rPr lang="en-US" baseline="0" dirty="0" err="1" smtClean="0"/>
              <a:t>sevices</a:t>
            </a:r>
            <a:r>
              <a:rPr lang="en-US" baseline="0" dirty="0" smtClean="0"/>
              <a:t> such as compute, storage and databases to machine learning, data analytics much more.</a:t>
            </a:r>
            <a:endParaRPr lang="en-US" dirty="0" smtClean="0"/>
          </a:p>
        </p:txBody>
      </p:sp>
      <p:sp>
        <p:nvSpPr>
          <p:cNvPr id="4" name="Slayt Numarası Yer Tutucusu 3"/>
          <p:cNvSpPr>
            <a:spLocks noGrp="1"/>
          </p:cNvSpPr>
          <p:nvPr>
            <p:ph type="sldNum" sz="quarter" idx="10"/>
          </p:nvPr>
        </p:nvSpPr>
        <p:spPr/>
        <p:txBody>
          <a:bodyPr/>
          <a:lstStyle/>
          <a:p>
            <a:fld id="{55C324A5-FACE-4258-84DB-F4895F90AC38}" type="slidenum">
              <a:rPr lang="en-US" smtClean="0"/>
              <a:t>4</a:t>
            </a:fld>
            <a:endParaRPr lang="en-US"/>
          </a:p>
        </p:txBody>
      </p:sp>
    </p:spTree>
    <p:extLst>
      <p:ext uri="{BB962C8B-B14F-4D97-AF65-F5344CB8AC3E}">
        <p14:creationId xmlns:p14="http://schemas.microsoft.com/office/powerpoint/2010/main" val="2621545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smtClean="0"/>
              <a:t>These</a:t>
            </a:r>
            <a:r>
              <a:rPr lang="en-US" baseline="0" dirty="0" smtClean="0"/>
              <a:t> company have a lot of data centers and servers all around the world. They have similar services and Today, I will tell you Google Cloud Platform.</a:t>
            </a:r>
            <a:endParaRPr lang="en-US" dirty="0"/>
          </a:p>
        </p:txBody>
      </p:sp>
      <p:sp>
        <p:nvSpPr>
          <p:cNvPr id="4" name="Slayt Numarası Yer Tutucusu 3"/>
          <p:cNvSpPr>
            <a:spLocks noGrp="1"/>
          </p:cNvSpPr>
          <p:nvPr>
            <p:ph type="sldNum" sz="quarter" idx="10"/>
          </p:nvPr>
        </p:nvSpPr>
        <p:spPr/>
        <p:txBody>
          <a:bodyPr/>
          <a:lstStyle/>
          <a:p>
            <a:fld id="{55C324A5-FACE-4258-84DB-F4895F90AC38}" type="slidenum">
              <a:rPr lang="en-US" smtClean="0"/>
              <a:t>5</a:t>
            </a:fld>
            <a:endParaRPr lang="en-US"/>
          </a:p>
        </p:txBody>
      </p:sp>
    </p:spTree>
    <p:extLst>
      <p:ext uri="{BB962C8B-B14F-4D97-AF65-F5344CB8AC3E}">
        <p14:creationId xmlns:p14="http://schemas.microsoft.com/office/powerpoint/2010/main" val="310969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There are three fundamental aspects of Google's core infrastructure and a top layer of products and services that </a:t>
            </a:r>
            <a:r>
              <a:rPr lang="en-US" sz="1200" b="0" i="0" kern="1200" dirty="0" smtClean="0">
                <a:solidFill>
                  <a:schemeClr val="tx1"/>
                </a:solidFill>
                <a:effectLst/>
                <a:latin typeface="+mn-lt"/>
                <a:ea typeface="+mn-ea"/>
                <a:cs typeface="+mn-cs"/>
              </a:rPr>
              <a:t>we </a:t>
            </a:r>
            <a:r>
              <a:rPr lang="en-US" sz="1200" b="0" i="0" kern="1200" dirty="0" smtClean="0">
                <a:solidFill>
                  <a:schemeClr val="tx1"/>
                </a:solidFill>
                <a:effectLst/>
                <a:latin typeface="+mn-lt"/>
                <a:ea typeface="+mn-ea"/>
                <a:cs typeface="+mn-cs"/>
              </a:rPr>
              <a:t>will interact with most often. </a:t>
            </a:r>
          </a:p>
          <a:p>
            <a:r>
              <a:rPr lang="en-US" sz="1200" b="0" i="0" kern="1200" dirty="0" smtClean="0">
                <a:solidFill>
                  <a:schemeClr val="tx1"/>
                </a:solidFill>
                <a:effectLst/>
                <a:latin typeface="+mn-lt"/>
                <a:ea typeface="+mn-ea"/>
                <a:cs typeface="+mn-cs"/>
              </a:rPr>
              <a:t>The base layer that covers all of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Google's applications and therefore </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Google Cloud's too, is security</a:t>
            </a:r>
            <a:r>
              <a:rPr lang="en-US" sz="1200" b="0" i="0" kern="1200" dirty="0" smtClean="0">
                <a:solidFill>
                  <a:schemeClr val="tx1"/>
                </a:solidFill>
                <a:effectLst/>
                <a:latin typeface="+mn-lt"/>
                <a:ea typeface="+mn-ea"/>
                <a:cs typeface="+mn-cs"/>
              </a:rPr>
              <a:t>. On </a:t>
            </a:r>
            <a:r>
              <a:rPr lang="en-US" sz="1200" b="0" i="0" kern="1200" dirty="0" smtClean="0">
                <a:solidFill>
                  <a:schemeClr val="tx1"/>
                </a:solidFill>
                <a:effectLst/>
                <a:latin typeface="+mn-lt"/>
                <a:ea typeface="+mn-ea"/>
                <a:cs typeface="+mn-cs"/>
              </a:rPr>
              <a:t>top of that,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are compute, storage, and networking. </a:t>
            </a:r>
          </a:p>
          <a:p>
            <a:r>
              <a:rPr lang="en-US" sz="1200" b="0" i="0" kern="1200" dirty="0" smtClean="0">
                <a:solidFill>
                  <a:schemeClr val="tx1"/>
                </a:solidFill>
                <a:effectLst/>
                <a:latin typeface="+mn-lt"/>
                <a:ea typeface="+mn-ea"/>
                <a:cs typeface="+mn-cs"/>
              </a:rPr>
              <a:t>These allow you to process, store, and deliver business changing insights, data pipelines, and machine learning models. Finally, while running your big data applications </a:t>
            </a:r>
          </a:p>
          <a:p>
            <a:r>
              <a:rPr lang="en-US" sz="1200" b="0" i="0" kern="1200" dirty="0" smtClean="0">
                <a:solidFill>
                  <a:schemeClr val="tx1"/>
                </a:solidFill>
                <a:effectLst/>
                <a:latin typeface="+mn-lt"/>
                <a:ea typeface="+mn-ea"/>
                <a:cs typeface="+mn-cs"/>
              </a:rPr>
              <a:t>on bare metal virtual machines as possible, Google has developed a top layer of big data and ML products to abstract away a lot of the hard work of managing and scaling that infrastructure for you.</a:t>
            </a:r>
          </a:p>
          <a:p>
            <a:endParaRPr lang="en-US" sz="1200" b="0" i="0" kern="1200" dirty="0" smtClean="0">
              <a:solidFill>
                <a:schemeClr val="tx1"/>
              </a:solidFill>
              <a:effectLst/>
              <a:latin typeface="+mn-lt"/>
              <a:ea typeface="+mn-ea"/>
              <a:cs typeface="+mn-cs"/>
            </a:endParaRPr>
          </a:p>
          <a:p>
            <a:endParaRPr lang="en-US" dirty="0"/>
          </a:p>
        </p:txBody>
      </p:sp>
      <p:sp>
        <p:nvSpPr>
          <p:cNvPr id="4" name="Slayt Numarası Yer Tutucusu 3"/>
          <p:cNvSpPr>
            <a:spLocks noGrp="1"/>
          </p:cNvSpPr>
          <p:nvPr>
            <p:ph type="sldNum" sz="quarter" idx="10"/>
          </p:nvPr>
        </p:nvSpPr>
        <p:spPr/>
        <p:txBody>
          <a:bodyPr/>
          <a:lstStyle/>
          <a:p>
            <a:fld id="{55C324A5-FACE-4258-84DB-F4895F90AC38}" type="slidenum">
              <a:rPr lang="en-US" smtClean="0"/>
              <a:t>6</a:t>
            </a:fld>
            <a:endParaRPr lang="en-US"/>
          </a:p>
        </p:txBody>
      </p:sp>
    </p:spTree>
    <p:extLst>
      <p:ext uri="{BB962C8B-B14F-4D97-AF65-F5344CB8AC3E}">
        <p14:creationId xmlns:p14="http://schemas.microsoft.com/office/powerpoint/2010/main" val="317627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First, you get computing resources on-demand and self-service. All you have to do is use a simple interface and you get the processing power, storage, and network you need, with no need for human intervention. </a:t>
            </a:r>
          </a:p>
          <a:p>
            <a:r>
              <a:rPr lang="en-US" sz="1200" b="0" i="0" kern="1200" dirty="0" smtClean="0">
                <a:solidFill>
                  <a:schemeClr val="tx1"/>
                </a:solidFill>
                <a:effectLst/>
                <a:latin typeface="+mn-lt"/>
                <a:ea typeface="+mn-ea"/>
                <a:cs typeface="+mn-cs"/>
              </a:rPr>
              <a:t>Second, you access these resources over the net from anywhere you want. </a:t>
            </a:r>
          </a:p>
          <a:p>
            <a:r>
              <a:rPr lang="en-US" sz="1200" b="0" i="0" kern="1200" dirty="0" smtClean="0">
                <a:solidFill>
                  <a:schemeClr val="tx1"/>
                </a:solidFill>
                <a:effectLst/>
                <a:latin typeface="+mn-lt"/>
                <a:ea typeface="+mn-ea"/>
                <a:cs typeface="+mn-cs"/>
              </a:rPr>
              <a:t>Third, the provider of those resources has a big pool of them and allocates them to customers out of that pool. That allows the provider to get economies of scale by buying in bulk and pass the savings on to the customers. Customers don't have to know or care about the exact physical location of those resources. </a:t>
            </a:r>
          </a:p>
          <a:p>
            <a:r>
              <a:rPr lang="en-US" sz="1200" b="0" i="0" kern="1200" dirty="0" smtClean="0">
                <a:solidFill>
                  <a:schemeClr val="tx1"/>
                </a:solidFill>
                <a:effectLst/>
                <a:latin typeface="+mn-lt"/>
                <a:ea typeface="+mn-ea"/>
                <a:cs typeface="+mn-cs"/>
              </a:rPr>
              <a:t>Fourth, the resources are elastic. If you need more resources you can get more, rapidly. If you need less, you can scale back. </a:t>
            </a:r>
          </a:p>
          <a:p>
            <a:r>
              <a:rPr lang="en-US" sz="1200" b="0" i="0" kern="1200" dirty="0" smtClean="0">
                <a:solidFill>
                  <a:schemeClr val="tx1"/>
                </a:solidFill>
                <a:effectLst/>
                <a:latin typeface="+mn-lt"/>
                <a:ea typeface="+mn-ea"/>
                <a:cs typeface="+mn-cs"/>
              </a:rPr>
              <a:t>And last, the customers pay only for what they use or reserve as they go. If they stop using resources, they stop paying. That's it. That's the definition of cloud.</a:t>
            </a:r>
          </a:p>
          <a:p>
            <a:endParaRPr lang="en-US" dirty="0"/>
          </a:p>
        </p:txBody>
      </p:sp>
      <p:sp>
        <p:nvSpPr>
          <p:cNvPr id="4" name="Slayt Numarası Yer Tutucusu 3"/>
          <p:cNvSpPr>
            <a:spLocks noGrp="1"/>
          </p:cNvSpPr>
          <p:nvPr>
            <p:ph type="sldNum" sz="quarter" idx="10"/>
          </p:nvPr>
        </p:nvSpPr>
        <p:spPr/>
        <p:txBody>
          <a:bodyPr/>
          <a:lstStyle/>
          <a:p>
            <a:fld id="{55C324A5-FACE-4258-84DB-F4895F90AC38}" type="slidenum">
              <a:rPr lang="en-US" smtClean="0"/>
              <a:t>7</a:t>
            </a:fld>
            <a:endParaRPr lang="en-US"/>
          </a:p>
        </p:txBody>
      </p:sp>
    </p:spTree>
    <p:extLst>
      <p:ext uri="{BB962C8B-B14F-4D97-AF65-F5344CB8AC3E}">
        <p14:creationId xmlns:p14="http://schemas.microsoft.com/office/powerpoint/2010/main" val="2585290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smtClean="0"/>
              <a:t>This screen is dashboard</a:t>
            </a:r>
            <a:r>
              <a:rPr lang="en-US" baseline="0" dirty="0" smtClean="0"/>
              <a:t> of the GCP.</a:t>
            </a:r>
            <a:endParaRPr lang="en-US" dirty="0"/>
          </a:p>
        </p:txBody>
      </p:sp>
      <p:sp>
        <p:nvSpPr>
          <p:cNvPr id="4" name="Slayt Numarası Yer Tutucusu 3"/>
          <p:cNvSpPr>
            <a:spLocks noGrp="1"/>
          </p:cNvSpPr>
          <p:nvPr>
            <p:ph type="sldNum" sz="quarter" idx="10"/>
          </p:nvPr>
        </p:nvSpPr>
        <p:spPr/>
        <p:txBody>
          <a:bodyPr/>
          <a:lstStyle/>
          <a:p>
            <a:fld id="{55C324A5-FACE-4258-84DB-F4895F90AC38}" type="slidenum">
              <a:rPr lang="en-US" smtClean="0"/>
              <a:t>8</a:t>
            </a:fld>
            <a:endParaRPr lang="en-US"/>
          </a:p>
        </p:txBody>
      </p:sp>
    </p:spTree>
    <p:extLst>
      <p:ext uri="{BB962C8B-B14F-4D97-AF65-F5344CB8AC3E}">
        <p14:creationId xmlns:p14="http://schemas.microsoft.com/office/powerpoint/2010/main" val="3261038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smtClean="0"/>
              <a:t>The suite of</a:t>
            </a:r>
            <a:r>
              <a:rPr lang="en-US" baseline="0" dirty="0" smtClean="0"/>
              <a:t> big data products on Google Cloud Platform</a:t>
            </a:r>
            <a:endParaRPr lang="en-US" dirty="0"/>
          </a:p>
        </p:txBody>
      </p:sp>
      <p:sp>
        <p:nvSpPr>
          <p:cNvPr id="4" name="Slayt Numarası Yer Tutucusu 3"/>
          <p:cNvSpPr>
            <a:spLocks noGrp="1"/>
          </p:cNvSpPr>
          <p:nvPr>
            <p:ph type="sldNum" sz="quarter" idx="10"/>
          </p:nvPr>
        </p:nvSpPr>
        <p:spPr/>
        <p:txBody>
          <a:bodyPr/>
          <a:lstStyle/>
          <a:p>
            <a:fld id="{55C324A5-FACE-4258-84DB-F4895F90AC38}" type="slidenum">
              <a:rPr lang="en-US" smtClean="0"/>
              <a:t>9</a:t>
            </a:fld>
            <a:endParaRPr lang="en-US"/>
          </a:p>
        </p:txBody>
      </p:sp>
    </p:spTree>
    <p:extLst>
      <p:ext uri="{BB962C8B-B14F-4D97-AF65-F5344CB8AC3E}">
        <p14:creationId xmlns:p14="http://schemas.microsoft.com/office/powerpoint/2010/main" val="205742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en-US"/>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tıklatın</a:t>
            </a:r>
            <a:endParaRPr lang="en-US"/>
          </a:p>
        </p:txBody>
      </p:sp>
      <p:sp>
        <p:nvSpPr>
          <p:cNvPr id="4" name="Veri Yer Tutucusu 3"/>
          <p:cNvSpPr>
            <a:spLocks noGrp="1"/>
          </p:cNvSpPr>
          <p:nvPr>
            <p:ph type="dt" sz="half" idx="10"/>
          </p:nvPr>
        </p:nvSpPr>
        <p:spPr/>
        <p:txBody>
          <a:bodyPr/>
          <a:lstStyle/>
          <a:p>
            <a:fld id="{36C9CCD5-11F2-4C6F-9044-985936271CC1}" type="datetimeFigureOut">
              <a:rPr lang="en-US" smtClean="0"/>
              <a:t>9/29/2020</a:t>
            </a:fld>
            <a:endParaRPr lang="en-US"/>
          </a:p>
        </p:txBody>
      </p:sp>
      <p:sp>
        <p:nvSpPr>
          <p:cNvPr id="5" name="Altbilgi Yer Tutucusu 4"/>
          <p:cNvSpPr>
            <a:spLocks noGrp="1"/>
          </p:cNvSpPr>
          <p:nvPr>
            <p:ph type="ftr" sz="quarter" idx="11"/>
          </p:nvPr>
        </p:nvSpPr>
        <p:spPr/>
        <p:txBody>
          <a:bodyPr/>
          <a:lstStyle/>
          <a:p>
            <a:endParaRPr lang="en-US"/>
          </a:p>
        </p:txBody>
      </p:sp>
      <p:sp>
        <p:nvSpPr>
          <p:cNvPr id="6" name="Slayt Numarası Yer Tutucusu 5"/>
          <p:cNvSpPr>
            <a:spLocks noGrp="1"/>
          </p:cNvSpPr>
          <p:nvPr>
            <p:ph type="sldNum" sz="quarter" idx="12"/>
          </p:nvPr>
        </p:nvSpPr>
        <p:spPr/>
        <p:txBody>
          <a:bodyPr/>
          <a:lstStyle/>
          <a:p>
            <a:fld id="{C960CCD3-9B06-412E-8397-083BC45FF423}" type="slidenum">
              <a:rPr lang="en-US" smtClean="0"/>
              <a:t>‹#›</a:t>
            </a:fld>
            <a:endParaRPr lang="en-US"/>
          </a:p>
        </p:txBody>
      </p:sp>
    </p:spTree>
    <p:extLst>
      <p:ext uri="{BB962C8B-B14F-4D97-AF65-F5344CB8AC3E}">
        <p14:creationId xmlns:p14="http://schemas.microsoft.com/office/powerpoint/2010/main" val="1301230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en-US"/>
          </a:p>
        </p:txBody>
      </p:sp>
      <p:sp>
        <p:nvSpPr>
          <p:cNvPr id="3" name="Dikey Metin Yer Tutucusu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Veri Yer Tutucusu 3"/>
          <p:cNvSpPr>
            <a:spLocks noGrp="1"/>
          </p:cNvSpPr>
          <p:nvPr>
            <p:ph type="dt" sz="half" idx="10"/>
          </p:nvPr>
        </p:nvSpPr>
        <p:spPr/>
        <p:txBody>
          <a:bodyPr/>
          <a:lstStyle/>
          <a:p>
            <a:fld id="{36C9CCD5-11F2-4C6F-9044-985936271CC1}" type="datetimeFigureOut">
              <a:rPr lang="en-US" smtClean="0"/>
              <a:t>9/29/2020</a:t>
            </a:fld>
            <a:endParaRPr lang="en-US"/>
          </a:p>
        </p:txBody>
      </p:sp>
      <p:sp>
        <p:nvSpPr>
          <p:cNvPr id="5" name="Altbilgi Yer Tutucusu 4"/>
          <p:cNvSpPr>
            <a:spLocks noGrp="1"/>
          </p:cNvSpPr>
          <p:nvPr>
            <p:ph type="ftr" sz="quarter" idx="11"/>
          </p:nvPr>
        </p:nvSpPr>
        <p:spPr/>
        <p:txBody>
          <a:bodyPr/>
          <a:lstStyle/>
          <a:p>
            <a:endParaRPr lang="en-US"/>
          </a:p>
        </p:txBody>
      </p:sp>
      <p:sp>
        <p:nvSpPr>
          <p:cNvPr id="6" name="Slayt Numarası Yer Tutucusu 5"/>
          <p:cNvSpPr>
            <a:spLocks noGrp="1"/>
          </p:cNvSpPr>
          <p:nvPr>
            <p:ph type="sldNum" sz="quarter" idx="12"/>
          </p:nvPr>
        </p:nvSpPr>
        <p:spPr/>
        <p:txBody>
          <a:bodyPr/>
          <a:lstStyle/>
          <a:p>
            <a:fld id="{C960CCD3-9B06-412E-8397-083BC45FF423}" type="slidenum">
              <a:rPr lang="en-US" smtClean="0"/>
              <a:t>‹#›</a:t>
            </a:fld>
            <a:endParaRPr lang="en-US"/>
          </a:p>
        </p:txBody>
      </p:sp>
    </p:spTree>
    <p:extLst>
      <p:ext uri="{BB962C8B-B14F-4D97-AF65-F5344CB8AC3E}">
        <p14:creationId xmlns:p14="http://schemas.microsoft.com/office/powerpoint/2010/main" val="3699002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en-US"/>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Veri Yer Tutucusu 3"/>
          <p:cNvSpPr>
            <a:spLocks noGrp="1"/>
          </p:cNvSpPr>
          <p:nvPr>
            <p:ph type="dt" sz="half" idx="10"/>
          </p:nvPr>
        </p:nvSpPr>
        <p:spPr/>
        <p:txBody>
          <a:bodyPr/>
          <a:lstStyle/>
          <a:p>
            <a:fld id="{36C9CCD5-11F2-4C6F-9044-985936271CC1}" type="datetimeFigureOut">
              <a:rPr lang="en-US" smtClean="0"/>
              <a:t>9/29/2020</a:t>
            </a:fld>
            <a:endParaRPr lang="en-US"/>
          </a:p>
        </p:txBody>
      </p:sp>
      <p:sp>
        <p:nvSpPr>
          <p:cNvPr id="5" name="Altbilgi Yer Tutucusu 4"/>
          <p:cNvSpPr>
            <a:spLocks noGrp="1"/>
          </p:cNvSpPr>
          <p:nvPr>
            <p:ph type="ftr" sz="quarter" idx="11"/>
          </p:nvPr>
        </p:nvSpPr>
        <p:spPr/>
        <p:txBody>
          <a:bodyPr/>
          <a:lstStyle/>
          <a:p>
            <a:endParaRPr lang="en-US"/>
          </a:p>
        </p:txBody>
      </p:sp>
      <p:sp>
        <p:nvSpPr>
          <p:cNvPr id="6" name="Slayt Numarası Yer Tutucusu 5"/>
          <p:cNvSpPr>
            <a:spLocks noGrp="1"/>
          </p:cNvSpPr>
          <p:nvPr>
            <p:ph type="sldNum" sz="quarter" idx="12"/>
          </p:nvPr>
        </p:nvSpPr>
        <p:spPr/>
        <p:txBody>
          <a:bodyPr/>
          <a:lstStyle/>
          <a:p>
            <a:fld id="{C960CCD3-9B06-412E-8397-083BC45FF423}" type="slidenum">
              <a:rPr lang="en-US" smtClean="0"/>
              <a:t>‹#›</a:t>
            </a:fld>
            <a:endParaRPr lang="en-US"/>
          </a:p>
        </p:txBody>
      </p:sp>
    </p:spTree>
    <p:extLst>
      <p:ext uri="{BB962C8B-B14F-4D97-AF65-F5344CB8AC3E}">
        <p14:creationId xmlns:p14="http://schemas.microsoft.com/office/powerpoint/2010/main" val="4100068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en-US"/>
          </a:p>
        </p:txBody>
      </p:sp>
      <p:sp>
        <p:nvSpPr>
          <p:cNvPr id="3" name="İçerik Yer Tutucusu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Veri Yer Tutucusu 3"/>
          <p:cNvSpPr>
            <a:spLocks noGrp="1"/>
          </p:cNvSpPr>
          <p:nvPr>
            <p:ph type="dt" sz="half" idx="10"/>
          </p:nvPr>
        </p:nvSpPr>
        <p:spPr/>
        <p:txBody>
          <a:bodyPr/>
          <a:lstStyle/>
          <a:p>
            <a:fld id="{36C9CCD5-11F2-4C6F-9044-985936271CC1}" type="datetimeFigureOut">
              <a:rPr lang="en-US" smtClean="0"/>
              <a:t>9/29/2020</a:t>
            </a:fld>
            <a:endParaRPr lang="en-US"/>
          </a:p>
        </p:txBody>
      </p:sp>
      <p:sp>
        <p:nvSpPr>
          <p:cNvPr id="5" name="Altbilgi Yer Tutucusu 4"/>
          <p:cNvSpPr>
            <a:spLocks noGrp="1"/>
          </p:cNvSpPr>
          <p:nvPr>
            <p:ph type="ftr" sz="quarter" idx="11"/>
          </p:nvPr>
        </p:nvSpPr>
        <p:spPr/>
        <p:txBody>
          <a:bodyPr/>
          <a:lstStyle/>
          <a:p>
            <a:endParaRPr lang="en-US"/>
          </a:p>
        </p:txBody>
      </p:sp>
      <p:sp>
        <p:nvSpPr>
          <p:cNvPr id="6" name="Slayt Numarası Yer Tutucusu 5"/>
          <p:cNvSpPr>
            <a:spLocks noGrp="1"/>
          </p:cNvSpPr>
          <p:nvPr>
            <p:ph type="sldNum" sz="quarter" idx="12"/>
          </p:nvPr>
        </p:nvSpPr>
        <p:spPr/>
        <p:txBody>
          <a:bodyPr/>
          <a:lstStyle/>
          <a:p>
            <a:fld id="{C960CCD3-9B06-412E-8397-083BC45FF423}" type="slidenum">
              <a:rPr lang="en-US" smtClean="0"/>
              <a:t>‹#›</a:t>
            </a:fld>
            <a:endParaRPr lang="en-US"/>
          </a:p>
        </p:txBody>
      </p:sp>
    </p:spTree>
    <p:extLst>
      <p:ext uri="{BB962C8B-B14F-4D97-AF65-F5344CB8AC3E}">
        <p14:creationId xmlns:p14="http://schemas.microsoft.com/office/powerpoint/2010/main" val="3307528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en-US"/>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düzenlemek için tıklatın</a:t>
            </a:r>
          </a:p>
        </p:txBody>
      </p:sp>
      <p:sp>
        <p:nvSpPr>
          <p:cNvPr id="4" name="Veri Yer Tutucusu 3"/>
          <p:cNvSpPr>
            <a:spLocks noGrp="1"/>
          </p:cNvSpPr>
          <p:nvPr>
            <p:ph type="dt" sz="half" idx="10"/>
          </p:nvPr>
        </p:nvSpPr>
        <p:spPr/>
        <p:txBody>
          <a:bodyPr/>
          <a:lstStyle/>
          <a:p>
            <a:fld id="{36C9CCD5-11F2-4C6F-9044-985936271CC1}" type="datetimeFigureOut">
              <a:rPr lang="en-US" smtClean="0"/>
              <a:t>9/29/2020</a:t>
            </a:fld>
            <a:endParaRPr lang="en-US"/>
          </a:p>
        </p:txBody>
      </p:sp>
      <p:sp>
        <p:nvSpPr>
          <p:cNvPr id="5" name="Altbilgi Yer Tutucusu 4"/>
          <p:cNvSpPr>
            <a:spLocks noGrp="1"/>
          </p:cNvSpPr>
          <p:nvPr>
            <p:ph type="ftr" sz="quarter" idx="11"/>
          </p:nvPr>
        </p:nvSpPr>
        <p:spPr/>
        <p:txBody>
          <a:bodyPr/>
          <a:lstStyle/>
          <a:p>
            <a:endParaRPr lang="en-US"/>
          </a:p>
        </p:txBody>
      </p:sp>
      <p:sp>
        <p:nvSpPr>
          <p:cNvPr id="6" name="Slayt Numarası Yer Tutucusu 5"/>
          <p:cNvSpPr>
            <a:spLocks noGrp="1"/>
          </p:cNvSpPr>
          <p:nvPr>
            <p:ph type="sldNum" sz="quarter" idx="12"/>
          </p:nvPr>
        </p:nvSpPr>
        <p:spPr/>
        <p:txBody>
          <a:bodyPr/>
          <a:lstStyle/>
          <a:p>
            <a:fld id="{C960CCD3-9B06-412E-8397-083BC45FF423}" type="slidenum">
              <a:rPr lang="en-US" smtClean="0"/>
              <a:t>‹#›</a:t>
            </a:fld>
            <a:endParaRPr lang="en-US"/>
          </a:p>
        </p:txBody>
      </p:sp>
    </p:spTree>
    <p:extLst>
      <p:ext uri="{BB962C8B-B14F-4D97-AF65-F5344CB8AC3E}">
        <p14:creationId xmlns:p14="http://schemas.microsoft.com/office/powerpoint/2010/main" val="3994065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en-US"/>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5" name="Veri Yer Tutucusu 4"/>
          <p:cNvSpPr>
            <a:spLocks noGrp="1"/>
          </p:cNvSpPr>
          <p:nvPr>
            <p:ph type="dt" sz="half" idx="10"/>
          </p:nvPr>
        </p:nvSpPr>
        <p:spPr/>
        <p:txBody>
          <a:bodyPr/>
          <a:lstStyle/>
          <a:p>
            <a:fld id="{36C9CCD5-11F2-4C6F-9044-985936271CC1}" type="datetimeFigureOut">
              <a:rPr lang="en-US" smtClean="0"/>
              <a:t>9/29/2020</a:t>
            </a:fld>
            <a:endParaRPr lang="en-US"/>
          </a:p>
        </p:txBody>
      </p:sp>
      <p:sp>
        <p:nvSpPr>
          <p:cNvPr id="6" name="Altbilgi Yer Tutucusu 5"/>
          <p:cNvSpPr>
            <a:spLocks noGrp="1"/>
          </p:cNvSpPr>
          <p:nvPr>
            <p:ph type="ftr" sz="quarter" idx="11"/>
          </p:nvPr>
        </p:nvSpPr>
        <p:spPr/>
        <p:txBody>
          <a:bodyPr/>
          <a:lstStyle/>
          <a:p>
            <a:endParaRPr lang="en-US"/>
          </a:p>
        </p:txBody>
      </p:sp>
      <p:sp>
        <p:nvSpPr>
          <p:cNvPr id="7" name="Slayt Numarası Yer Tutucusu 6"/>
          <p:cNvSpPr>
            <a:spLocks noGrp="1"/>
          </p:cNvSpPr>
          <p:nvPr>
            <p:ph type="sldNum" sz="quarter" idx="12"/>
          </p:nvPr>
        </p:nvSpPr>
        <p:spPr/>
        <p:txBody>
          <a:bodyPr/>
          <a:lstStyle/>
          <a:p>
            <a:fld id="{C960CCD3-9B06-412E-8397-083BC45FF423}" type="slidenum">
              <a:rPr lang="en-US" smtClean="0"/>
              <a:t>‹#›</a:t>
            </a:fld>
            <a:endParaRPr lang="en-US"/>
          </a:p>
        </p:txBody>
      </p:sp>
    </p:spTree>
    <p:extLst>
      <p:ext uri="{BB962C8B-B14F-4D97-AF65-F5344CB8AC3E}">
        <p14:creationId xmlns:p14="http://schemas.microsoft.com/office/powerpoint/2010/main" val="1633050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en-US"/>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7" name="Veri Yer Tutucusu 6"/>
          <p:cNvSpPr>
            <a:spLocks noGrp="1"/>
          </p:cNvSpPr>
          <p:nvPr>
            <p:ph type="dt" sz="half" idx="10"/>
          </p:nvPr>
        </p:nvSpPr>
        <p:spPr/>
        <p:txBody>
          <a:bodyPr/>
          <a:lstStyle/>
          <a:p>
            <a:fld id="{36C9CCD5-11F2-4C6F-9044-985936271CC1}" type="datetimeFigureOut">
              <a:rPr lang="en-US" smtClean="0"/>
              <a:t>9/29/2020</a:t>
            </a:fld>
            <a:endParaRPr lang="en-US"/>
          </a:p>
        </p:txBody>
      </p:sp>
      <p:sp>
        <p:nvSpPr>
          <p:cNvPr id="8" name="Altbilgi Yer Tutucusu 7"/>
          <p:cNvSpPr>
            <a:spLocks noGrp="1"/>
          </p:cNvSpPr>
          <p:nvPr>
            <p:ph type="ftr" sz="quarter" idx="11"/>
          </p:nvPr>
        </p:nvSpPr>
        <p:spPr/>
        <p:txBody>
          <a:bodyPr/>
          <a:lstStyle/>
          <a:p>
            <a:endParaRPr lang="en-US"/>
          </a:p>
        </p:txBody>
      </p:sp>
      <p:sp>
        <p:nvSpPr>
          <p:cNvPr id="9" name="Slayt Numarası Yer Tutucusu 8"/>
          <p:cNvSpPr>
            <a:spLocks noGrp="1"/>
          </p:cNvSpPr>
          <p:nvPr>
            <p:ph type="sldNum" sz="quarter" idx="12"/>
          </p:nvPr>
        </p:nvSpPr>
        <p:spPr/>
        <p:txBody>
          <a:bodyPr/>
          <a:lstStyle/>
          <a:p>
            <a:fld id="{C960CCD3-9B06-412E-8397-083BC45FF423}" type="slidenum">
              <a:rPr lang="en-US" smtClean="0"/>
              <a:t>‹#›</a:t>
            </a:fld>
            <a:endParaRPr lang="en-US"/>
          </a:p>
        </p:txBody>
      </p:sp>
    </p:spTree>
    <p:extLst>
      <p:ext uri="{BB962C8B-B14F-4D97-AF65-F5344CB8AC3E}">
        <p14:creationId xmlns:p14="http://schemas.microsoft.com/office/powerpoint/2010/main" val="2487923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en-US"/>
          </a:p>
        </p:txBody>
      </p:sp>
      <p:sp>
        <p:nvSpPr>
          <p:cNvPr id="3" name="Veri Yer Tutucusu 2"/>
          <p:cNvSpPr>
            <a:spLocks noGrp="1"/>
          </p:cNvSpPr>
          <p:nvPr>
            <p:ph type="dt" sz="half" idx="10"/>
          </p:nvPr>
        </p:nvSpPr>
        <p:spPr/>
        <p:txBody>
          <a:bodyPr/>
          <a:lstStyle/>
          <a:p>
            <a:fld id="{36C9CCD5-11F2-4C6F-9044-985936271CC1}" type="datetimeFigureOut">
              <a:rPr lang="en-US" smtClean="0"/>
              <a:t>9/29/2020</a:t>
            </a:fld>
            <a:endParaRPr lang="en-US"/>
          </a:p>
        </p:txBody>
      </p:sp>
      <p:sp>
        <p:nvSpPr>
          <p:cNvPr id="4" name="Altbilgi Yer Tutucusu 3"/>
          <p:cNvSpPr>
            <a:spLocks noGrp="1"/>
          </p:cNvSpPr>
          <p:nvPr>
            <p:ph type="ftr" sz="quarter" idx="11"/>
          </p:nvPr>
        </p:nvSpPr>
        <p:spPr/>
        <p:txBody>
          <a:bodyPr/>
          <a:lstStyle/>
          <a:p>
            <a:endParaRPr lang="en-US"/>
          </a:p>
        </p:txBody>
      </p:sp>
      <p:sp>
        <p:nvSpPr>
          <p:cNvPr id="5" name="Slayt Numarası Yer Tutucusu 4"/>
          <p:cNvSpPr>
            <a:spLocks noGrp="1"/>
          </p:cNvSpPr>
          <p:nvPr>
            <p:ph type="sldNum" sz="quarter" idx="12"/>
          </p:nvPr>
        </p:nvSpPr>
        <p:spPr/>
        <p:txBody>
          <a:bodyPr/>
          <a:lstStyle/>
          <a:p>
            <a:fld id="{C960CCD3-9B06-412E-8397-083BC45FF423}" type="slidenum">
              <a:rPr lang="en-US" smtClean="0"/>
              <a:t>‹#›</a:t>
            </a:fld>
            <a:endParaRPr lang="en-US"/>
          </a:p>
        </p:txBody>
      </p:sp>
    </p:spTree>
    <p:extLst>
      <p:ext uri="{BB962C8B-B14F-4D97-AF65-F5344CB8AC3E}">
        <p14:creationId xmlns:p14="http://schemas.microsoft.com/office/powerpoint/2010/main" val="34068998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36C9CCD5-11F2-4C6F-9044-985936271CC1}" type="datetimeFigureOut">
              <a:rPr lang="en-US" smtClean="0"/>
              <a:t>9/29/2020</a:t>
            </a:fld>
            <a:endParaRPr lang="en-US"/>
          </a:p>
        </p:txBody>
      </p:sp>
      <p:sp>
        <p:nvSpPr>
          <p:cNvPr id="3" name="Altbilgi Yer Tutucusu 2"/>
          <p:cNvSpPr>
            <a:spLocks noGrp="1"/>
          </p:cNvSpPr>
          <p:nvPr>
            <p:ph type="ftr" sz="quarter" idx="11"/>
          </p:nvPr>
        </p:nvSpPr>
        <p:spPr/>
        <p:txBody>
          <a:bodyPr/>
          <a:lstStyle/>
          <a:p>
            <a:endParaRPr lang="en-US"/>
          </a:p>
        </p:txBody>
      </p:sp>
      <p:sp>
        <p:nvSpPr>
          <p:cNvPr id="4" name="Slayt Numarası Yer Tutucusu 3"/>
          <p:cNvSpPr>
            <a:spLocks noGrp="1"/>
          </p:cNvSpPr>
          <p:nvPr>
            <p:ph type="sldNum" sz="quarter" idx="12"/>
          </p:nvPr>
        </p:nvSpPr>
        <p:spPr/>
        <p:txBody>
          <a:bodyPr/>
          <a:lstStyle/>
          <a:p>
            <a:fld id="{C960CCD3-9B06-412E-8397-083BC45FF423}" type="slidenum">
              <a:rPr lang="en-US" smtClean="0"/>
              <a:t>‹#›</a:t>
            </a:fld>
            <a:endParaRPr lang="en-US"/>
          </a:p>
        </p:txBody>
      </p:sp>
    </p:spTree>
    <p:extLst>
      <p:ext uri="{BB962C8B-B14F-4D97-AF65-F5344CB8AC3E}">
        <p14:creationId xmlns:p14="http://schemas.microsoft.com/office/powerpoint/2010/main" val="1490971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en-US"/>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36C9CCD5-11F2-4C6F-9044-985936271CC1}" type="datetimeFigureOut">
              <a:rPr lang="en-US" smtClean="0"/>
              <a:t>9/29/2020</a:t>
            </a:fld>
            <a:endParaRPr lang="en-US"/>
          </a:p>
        </p:txBody>
      </p:sp>
      <p:sp>
        <p:nvSpPr>
          <p:cNvPr id="6" name="Altbilgi Yer Tutucusu 5"/>
          <p:cNvSpPr>
            <a:spLocks noGrp="1"/>
          </p:cNvSpPr>
          <p:nvPr>
            <p:ph type="ftr" sz="quarter" idx="11"/>
          </p:nvPr>
        </p:nvSpPr>
        <p:spPr/>
        <p:txBody>
          <a:bodyPr/>
          <a:lstStyle/>
          <a:p>
            <a:endParaRPr lang="en-US"/>
          </a:p>
        </p:txBody>
      </p:sp>
      <p:sp>
        <p:nvSpPr>
          <p:cNvPr id="7" name="Slayt Numarası Yer Tutucusu 6"/>
          <p:cNvSpPr>
            <a:spLocks noGrp="1"/>
          </p:cNvSpPr>
          <p:nvPr>
            <p:ph type="sldNum" sz="quarter" idx="12"/>
          </p:nvPr>
        </p:nvSpPr>
        <p:spPr/>
        <p:txBody>
          <a:bodyPr/>
          <a:lstStyle/>
          <a:p>
            <a:fld id="{C960CCD3-9B06-412E-8397-083BC45FF423}" type="slidenum">
              <a:rPr lang="en-US" smtClean="0"/>
              <a:t>‹#›</a:t>
            </a:fld>
            <a:endParaRPr lang="en-US"/>
          </a:p>
        </p:txBody>
      </p:sp>
    </p:spTree>
    <p:extLst>
      <p:ext uri="{BB962C8B-B14F-4D97-AF65-F5344CB8AC3E}">
        <p14:creationId xmlns:p14="http://schemas.microsoft.com/office/powerpoint/2010/main" val="1962467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en-US"/>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36C9CCD5-11F2-4C6F-9044-985936271CC1}" type="datetimeFigureOut">
              <a:rPr lang="en-US" smtClean="0"/>
              <a:t>9/29/2020</a:t>
            </a:fld>
            <a:endParaRPr lang="en-US"/>
          </a:p>
        </p:txBody>
      </p:sp>
      <p:sp>
        <p:nvSpPr>
          <p:cNvPr id="6" name="Altbilgi Yer Tutucusu 5"/>
          <p:cNvSpPr>
            <a:spLocks noGrp="1"/>
          </p:cNvSpPr>
          <p:nvPr>
            <p:ph type="ftr" sz="quarter" idx="11"/>
          </p:nvPr>
        </p:nvSpPr>
        <p:spPr/>
        <p:txBody>
          <a:bodyPr/>
          <a:lstStyle/>
          <a:p>
            <a:endParaRPr lang="en-US"/>
          </a:p>
        </p:txBody>
      </p:sp>
      <p:sp>
        <p:nvSpPr>
          <p:cNvPr id="7" name="Slayt Numarası Yer Tutucusu 6"/>
          <p:cNvSpPr>
            <a:spLocks noGrp="1"/>
          </p:cNvSpPr>
          <p:nvPr>
            <p:ph type="sldNum" sz="quarter" idx="12"/>
          </p:nvPr>
        </p:nvSpPr>
        <p:spPr/>
        <p:txBody>
          <a:bodyPr/>
          <a:lstStyle/>
          <a:p>
            <a:fld id="{C960CCD3-9B06-412E-8397-083BC45FF423}" type="slidenum">
              <a:rPr lang="en-US" smtClean="0"/>
              <a:t>‹#›</a:t>
            </a:fld>
            <a:endParaRPr lang="en-US"/>
          </a:p>
        </p:txBody>
      </p:sp>
    </p:spTree>
    <p:extLst>
      <p:ext uri="{BB962C8B-B14F-4D97-AF65-F5344CB8AC3E}">
        <p14:creationId xmlns:p14="http://schemas.microsoft.com/office/powerpoint/2010/main" val="39838917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en-US"/>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9CCD5-11F2-4C6F-9044-985936271CC1}" type="datetimeFigureOut">
              <a:rPr lang="en-US" smtClean="0"/>
              <a:t>9/29/2020</a:t>
            </a:fld>
            <a:endParaRPr lang="en-US"/>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60CCD3-9B06-412E-8397-083BC45FF423}" type="slidenum">
              <a:rPr lang="en-US" smtClean="0"/>
              <a:t>‹#›</a:t>
            </a:fld>
            <a:endParaRPr lang="en-US"/>
          </a:p>
        </p:txBody>
      </p:sp>
    </p:spTree>
    <p:extLst>
      <p:ext uri="{BB962C8B-B14F-4D97-AF65-F5344CB8AC3E}">
        <p14:creationId xmlns:p14="http://schemas.microsoft.com/office/powerpoint/2010/main" val="13590496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lstStyle/>
          <a:p>
            <a:endParaRPr lang="en-US" dirty="0"/>
          </a:p>
        </p:txBody>
      </p:sp>
      <p:sp>
        <p:nvSpPr>
          <p:cNvPr id="3" name="Alt Başlık 2"/>
          <p:cNvSpPr>
            <a:spLocks noGrp="1"/>
          </p:cNvSpPr>
          <p:nvPr>
            <p:ph type="subTitle" idx="1"/>
          </p:nvPr>
        </p:nvSpPr>
        <p:spPr/>
        <p:txBody>
          <a:bodyPr/>
          <a:lstStyle/>
          <a:p>
            <a:endParaRPr lang="en-US" dirty="0"/>
          </a:p>
        </p:txBody>
      </p:sp>
      <p:pic>
        <p:nvPicPr>
          <p:cNvPr id="4" name="Resim 3"/>
          <p:cNvPicPr>
            <a:picLocks noChangeAspect="1"/>
          </p:cNvPicPr>
          <p:nvPr/>
        </p:nvPicPr>
        <p:blipFill rotWithShape="1">
          <a:blip r:embed="rId3"/>
          <a:srcRect l="8915" t="16839" r="48349" b="66549"/>
          <a:stretch/>
        </p:blipFill>
        <p:spPr>
          <a:xfrm>
            <a:off x="1122477" y="1794294"/>
            <a:ext cx="9947046" cy="2173856"/>
          </a:xfrm>
          <a:prstGeom prst="rect">
            <a:avLst/>
          </a:prstGeom>
        </p:spPr>
      </p:pic>
    </p:spTree>
    <p:extLst>
      <p:ext uri="{BB962C8B-B14F-4D97-AF65-F5344CB8AC3E}">
        <p14:creationId xmlns:p14="http://schemas.microsoft.com/office/powerpoint/2010/main" val="27202754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en-US"/>
          </a:p>
        </p:txBody>
      </p:sp>
      <p:sp>
        <p:nvSpPr>
          <p:cNvPr id="3" name="İçerik Yer Tutucusu 2"/>
          <p:cNvSpPr>
            <a:spLocks noGrp="1"/>
          </p:cNvSpPr>
          <p:nvPr>
            <p:ph idx="1"/>
          </p:nvPr>
        </p:nvSpPr>
        <p:spPr/>
        <p:txBody>
          <a:bodyPr/>
          <a:lstStyle/>
          <a:p>
            <a:endParaRPr lang="en-US"/>
          </a:p>
        </p:txBody>
      </p:sp>
      <p:pic>
        <p:nvPicPr>
          <p:cNvPr id="5" name="Resim 4"/>
          <p:cNvPicPr/>
          <p:nvPr/>
        </p:nvPicPr>
        <p:blipFill rotWithShape="1">
          <a:blip r:embed="rId3"/>
          <a:srcRect l="9305" t="12175" r="7065" b="5838"/>
          <a:stretch/>
        </p:blipFill>
        <p:spPr bwMode="auto">
          <a:xfrm>
            <a:off x="838200" y="365125"/>
            <a:ext cx="10515599" cy="59467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54180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en-US"/>
          </a:p>
        </p:txBody>
      </p:sp>
      <p:sp>
        <p:nvSpPr>
          <p:cNvPr id="3" name="İçerik Yer Tutucusu 2"/>
          <p:cNvSpPr>
            <a:spLocks noGrp="1"/>
          </p:cNvSpPr>
          <p:nvPr>
            <p:ph idx="1"/>
          </p:nvPr>
        </p:nvSpPr>
        <p:spPr/>
        <p:txBody>
          <a:bodyPr/>
          <a:lstStyle/>
          <a:p>
            <a:endParaRPr lang="en-US"/>
          </a:p>
        </p:txBody>
      </p:sp>
      <p:pic>
        <p:nvPicPr>
          <p:cNvPr id="4" name="Resim 3"/>
          <p:cNvPicPr/>
          <p:nvPr/>
        </p:nvPicPr>
        <p:blipFill rotWithShape="1">
          <a:blip r:embed="rId3"/>
          <a:srcRect l="11764" t="10082" r="10053" b="12109"/>
          <a:stretch/>
        </p:blipFill>
        <p:spPr bwMode="auto">
          <a:xfrm>
            <a:off x="838200" y="365125"/>
            <a:ext cx="10515600" cy="59467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424373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en-US"/>
          </a:p>
        </p:txBody>
      </p:sp>
      <p:sp>
        <p:nvSpPr>
          <p:cNvPr id="3" name="İçerik Yer Tutucusu 2"/>
          <p:cNvSpPr>
            <a:spLocks noGrp="1"/>
          </p:cNvSpPr>
          <p:nvPr>
            <p:ph idx="1"/>
          </p:nvPr>
        </p:nvSpPr>
        <p:spPr/>
        <p:txBody>
          <a:bodyPr/>
          <a:lstStyle/>
          <a:p>
            <a:endParaRPr lang="en-US" dirty="0"/>
          </a:p>
        </p:txBody>
      </p:sp>
      <p:pic>
        <p:nvPicPr>
          <p:cNvPr id="10" name="Resim 9"/>
          <p:cNvPicPr>
            <a:picLocks noChangeAspect="1"/>
          </p:cNvPicPr>
          <p:nvPr/>
        </p:nvPicPr>
        <p:blipFill rotWithShape="1">
          <a:blip r:embed="rId3"/>
          <a:srcRect t="9540" b="6645"/>
          <a:stretch/>
        </p:blipFill>
        <p:spPr>
          <a:xfrm>
            <a:off x="0" y="0"/>
            <a:ext cx="12192000" cy="6858000"/>
          </a:xfrm>
          <a:prstGeom prst="rect">
            <a:avLst/>
          </a:prstGeom>
        </p:spPr>
      </p:pic>
      <p:sp>
        <p:nvSpPr>
          <p:cNvPr id="11" name="Dikdörtgen 10"/>
          <p:cNvSpPr/>
          <p:nvPr/>
        </p:nvSpPr>
        <p:spPr>
          <a:xfrm>
            <a:off x="34506" y="1006564"/>
            <a:ext cx="1897811" cy="284081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ikdörtgen 11"/>
          <p:cNvSpPr/>
          <p:nvPr/>
        </p:nvSpPr>
        <p:spPr>
          <a:xfrm>
            <a:off x="2432648" y="3053750"/>
            <a:ext cx="1584385" cy="32780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14950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en-US"/>
          </a:p>
        </p:txBody>
      </p:sp>
      <p:sp>
        <p:nvSpPr>
          <p:cNvPr id="3" name="İçerik Yer Tutucusu 2"/>
          <p:cNvSpPr>
            <a:spLocks noGrp="1"/>
          </p:cNvSpPr>
          <p:nvPr>
            <p:ph idx="1"/>
          </p:nvPr>
        </p:nvSpPr>
        <p:spPr/>
        <p:txBody>
          <a:bodyPr/>
          <a:lstStyle/>
          <a:p>
            <a:endParaRPr lang="en-US"/>
          </a:p>
        </p:txBody>
      </p:sp>
      <p:pic>
        <p:nvPicPr>
          <p:cNvPr id="4" name="Resim 3"/>
          <p:cNvPicPr>
            <a:picLocks noChangeAspect="1"/>
          </p:cNvPicPr>
          <p:nvPr/>
        </p:nvPicPr>
        <p:blipFill rotWithShape="1">
          <a:blip r:embed="rId2"/>
          <a:srcRect t="9540" r="1085" b="6645"/>
          <a:stretch/>
        </p:blipFill>
        <p:spPr>
          <a:xfrm>
            <a:off x="0" y="0"/>
            <a:ext cx="12192000" cy="6858000"/>
          </a:xfrm>
          <a:prstGeom prst="rect">
            <a:avLst/>
          </a:prstGeom>
        </p:spPr>
      </p:pic>
      <p:sp>
        <p:nvSpPr>
          <p:cNvPr id="5" name="Dikdörtgen 4"/>
          <p:cNvSpPr/>
          <p:nvPr/>
        </p:nvSpPr>
        <p:spPr>
          <a:xfrm>
            <a:off x="2329132" y="1138687"/>
            <a:ext cx="5607170" cy="526211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ikdörtgen 6"/>
          <p:cNvSpPr/>
          <p:nvPr/>
        </p:nvSpPr>
        <p:spPr>
          <a:xfrm>
            <a:off x="8550934" y="2311880"/>
            <a:ext cx="3508794" cy="6728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87126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en-US"/>
          </a:p>
        </p:txBody>
      </p:sp>
      <p:sp>
        <p:nvSpPr>
          <p:cNvPr id="3" name="İçerik Yer Tutucusu 2"/>
          <p:cNvSpPr>
            <a:spLocks noGrp="1"/>
          </p:cNvSpPr>
          <p:nvPr>
            <p:ph idx="1"/>
          </p:nvPr>
        </p:nvSpPr>
        <p:spPr/>
        <p:txBody>
          <a:bodyPr/>
          <a:lstStyle/>
          <a:p>
            <a:endParaRPr lang="en-US"/>
          </a:p>
        </p:txBody>
      </p:sp>
      <p:pic>
        <p:nvPicPr>
          <p:cNvPr id="4" name="Resim 3"/>
          <p:cNvPicPr>
            <a:picLocks noChangeAspect="1"/>
          </p:cNvPicPr>
          <p:nvPr/>
        </p:nvPicPr>
        <p:blipFill rotWithShape="1">
          <a:blip r:embed="rId3"/>
          <a:srcRect t="9038" r="1227" b="6645"/>
          <a:stretch/>
        </p:blipFill>
        <p:spPr>
          <a:xfrm>
            <a:off x="0" y="0"/>
            <a:ext cx="12042475" cy="6858000"/>
          </a:xfrm>
          <a:prstGeom prst="rect">
            <a:avLst/>
          </a:prstGeom>
        </p:spPr>
      </p:pic>
      <p:sp>
        <p:nvSpPr>
          <p:cNvPr id="6" name="Dikdörtgen 5"/>
          <p:cNvSpPr/>
          <p:nvPr/>
        </p:nvSpPr>
        <p:spPr>
          <a:xfrm>
            <a:off x="0" y="1144588"/>
            <a:ext cx="2225615" cy="315136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ikdörtgen 6"/>
          <p:cNvSpPr/>
          <p:nvPr/>
        </p:nvSpPr>
        <p:spPr>
          <a:xfrm>
            <a:off x="2415396" y="653835"/>
            <a:ext cx="1869057" cy="24330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15377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en-US"/>
          </a:p>
        </p:txBody>
      </p:sp>
      <p:sp>
        <p:nvSpPr>
          <p:cNvPr id="3" name="İçerik Yer Tutucusu 2"/>
          <p:cNvSpPr>
            <a:spLocks noGrp="1"/>
          </p:cNvSpPr>
          <p:nvPr>
            <p:ph idx="1"/>
          </p:nvPr>
        </p:nvSpPr>
        <p:spPr/>
        <p:txBody>
          <a:bodyPr/>
          <a:lstStyle/>
          <a:p>
            <a:endParaRPr lang="en-US"/>
          </a:p>
        </p:txBody>
      </p:sp>
      <p:pic>
        <p:nvPicPr>
          <p:cNvPr id="4" name="Resim 3"/>
          <p:cNvPicPr>
            <a:picLocks noChangeAspect="1"/>
          </p:cNvPicPr>
          <p:nvPr/>
        </p:nvPicPr>
        <p:blipFill rotWithShape="1">
          <a:blip r:embed="rId3"/>
          <a:srcRect t="9036" b="5387"/>
          <a:stretch/>
        </p:blipFill>
        <p:spPr>
          <a:xfrm>
            <a:off x="0" y="0"/>
            <a:ext cx="12192000" cy="6857999"/>
          </a:xfrm>
          <a:prstGeom prst="rect">
            <a:avLst/>
          </a:prstGeom>
        </p:spPr>
      </p:pic>
      <p:sp>
        <p:nvSpPr>
          <p:cNvPr id="6" name="Dikdörtgen 5"/>
          <p:cNvSpPr/>
          <p:nvPr/>
        </p:nvSpPr>
        <p:spPr>
          <a:xfrm>
            <a:off x="3504481" y="1148813"/>
            <a:ext cx="1477993" cy="7273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ikdörtgen 6"/>
          <p:cNvSpPr/>
          <p:nvPr/>
        </p:nvSpPr>
        <p:spPr>
          <a:xfrm>
            <a:off x="3439064" y="2494758"/>
            <a:ext cx="4307457" cy="72734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ikdörtgen 7"/>
          <p:cNvSpPr/>
          <p:nvPr/>
        </p:nvSpPr>
        <p:spPr>
          <a:xfrm>
            <a:off x="3694981" y="5003321"/>
            <a:ext cx="4307457" cy="148374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kdörtgen 8"/>
          <p:cNvSpPr/>
          <p:nvPr/>
        </p:nvSpPr>
        <p:spPr>
          <a:xfrm>
            <a:off x="7778151" y="1102055"/>
            <a:ext cx="4307457" cy="94799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7575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en-US"/>
          </a:p>
        </p:txBody>
      </p:sp>
      <p:sp>
        <p:nvSpPr>
          <p:cNvPr id="3" name="İçerik Yer Tutucusu 2"/>
          <p:cNvSpPr>
            <a:spLocks noGrp="1"/>
          </p:cNvSpPr>
          <p:nvPr>
            <p:ph idx="1"/>
          </p:nvPr>
        </p:nvSpPr>
        <p:spPr/>
        <p:txBody>
          <a:bodyPr/>
          <a:lstStyle/>
          <a:p>
            <a:endParaRPr lang="en-US"/>
          </a:p>
        </p:txBody>
      </p:sp>
      <p:pic>
        <p:nvPicPr>
          <p:cNvPr id="4" name="Resim 3"/>
          <p:cNvPicPr>
            <a:picLocks noChangeAspect="1"/>
          </p:cNvPicPr>
          <p:nvPr/>
        </p:nvPicPr>
        <p:blipFill rotWithShape="1">
          <a:blip r:embed="rId3"/>
          <a:srcRect t="9287" b="5388"/>
          <a:stretch/>
        </p:blipFill>
        <p:spPr>
          <a:xfrm>
            <a:off x="0" y="638355"/>
            <a:ext cx="12192000" cy="5848709"/>
          </a:xfrm>
          <a:prstGeom prst="rect">
            <a:avLst/>
          </a:prstGeom>
        </p:spPr>
      </p:pic>
      <p:sp>
        <p:nvSpPr>
          <p:cNvPr id="5" name="Dikdörtgen 4"/>
          <p:cNvSpPr/>
          <p:nvPr/>
        </p:nvSpPr>
        <p:spPr>
          <a:xfrm>
            <a:off x="0" y="1121434"/>
            <a:ext cx="2225615" cy="54864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7938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en-US"/>
          </a:p>
        </p:txBody>
      </p:sp>
      <p:sp>
        <p:nvSpPr>
          <p:cNvPr id="3" name="İçerik Yer Tutucusu 2"/>
          <p:cNvSpPr>
            <a:spLocks noGrp="1"/>
          </p:cNvSpPr>
          <p:nvPr>
            <p:ph idx="1"/>
          </p:nvPr>
        </p:nvSpPr>
        <p:spPr/>
        <p:txBody>
          <a:bodyPr/>
          <a:lstStyle/>
          <a:p>
            <a:endParaRPr lang="en-US"/>
          </a:p>
        </p:txBody>
      </p:sp>
      <p:pic>
        <p:nvPicPr>
          <p:cNvPr id="4" name="Resim 3"/>
          <p:cNvPicPr>
            <a:picLocks noChangeAspect="1"/>
          </p:cNvPicPr>
          <p:nvPr/>
        </p:nvPicPr>
        <p:blipFill rotWithShape="1">
          <a:blip r:embed="rId3"/>
          <a:srcRect t="9792" b="7149"/>
          <a:stretch/>
        </p:blipFill>
        <p:spPr>
          <a:xfrm>
            <a:off x="0" y="0"/>
            <a:ext cx="12192000" cy="6858000"/>
          </a:xfrm>
          <a:prstGeom prst="rect">
            <a:avLst/>
          </a:prstGeom>
        </p:spPr>
      </p:pic>
      <p:sp>
        <p:nvSpPr>
          <p:cNvPr id="5" name="Dikdörtgen 4"/>
          <p:cNvSpPr/>
          <p:nvPr/>
        </p:nvSpPr>
        <p:spPr>
          <a:xfrm>
            <a:off x="0" y="1069675"/>
            <a:ext cx="2225615" cy="52793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6574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en-US"/>
          </a:p>
        </p:txBody>
      </p:sp>
      <p:sp>
        <p:nvSpPr>
          <p:cNvPr id="3" name="İçerik Yer Tutucusu 2"/>
          <p:cNvSpPr>
            <a:spLocks noGrp="1"/>
          </p:cNvSpPr>
          <p:nvPr>
            <p:ph idx="1"/>
          </p:nvPr>
        </p:nvSpPr>
        <p:spPr/>
        <p:txBody>
          <a:bodyPr/>
          <a:lstStyle/>
          <a:p>
            <a:endParaRPr lang="en-US"/>
          </a:p>
        </p:txBody>
      </p:sp>
      <p:pic>
        <p:nvPicPr>
          <p:cNvPr id="4" name="Resim 3"/>
          <p:cNvPicPr/>
          <p:nvPr/>
        </p:nvPicPr>
        <p:blipFill rotWithShape="1">
          <a:blip r:embed="rId3"/>
          <a:srcRect l="6201" t="11796" r="3842" b="9826"/>
          <a:stretch/>
        </p:blipFill>
        <p:spPr bwMode="auto">
          <a:xfrm>
            <a:off x="838200" y="365126"/>
            <a:ext cx="10515600" cy="5811838"/>
          </a:xfrm>
          <a:prstGeom prst="rect">
            <a:avLst/>
          </a:prstGeom>
          <a:ln>
            <a:noFill/>
          </a:ln>
          <a:extLst>
            <a:ext uri="{53640926-AAD7-44D8-BBD7-CCE9431645EC}">
              <a14:shadowObscured xmlns:a14="http://schemas.microsoft.com/office/drawing/2010/main"/>
            </a:ext>
          </a:extLst>
        </p:spPr>
      </p:pic>
      <p:pic>
        <p:nvPicPr>
          <p:cNvPr id="5" name="Resim 4"/>
          <p:cNvPicPr/>
          <p:nvPr/>
        </p:nvPicPr>
        <p:blipFill rotWithShape="1">
          <a:blip r:embed="rId4"/>
          <a:srcRect l="29273" t="18653" r="29710" b="50177"/>
          <a:stretch/>
        </p:blipFill>
        <p:spPr>
          <a:xfrm>
            <a:off x="7108166" y="409530"/>
            <a:ext cx="3623094" cy="1416094"/>
          </a:xfrm>
          <a:prstGeom prst="rect">
            <a:avLst/>
          </a:prstGeom>
        </p:spPr>
      </p:pic>
    </p:spTree>
    <p:extLst>
      <p:ext uri="{BB962C8B-B14F-4D97-AF65-F5344CB8AC3E}">
        <p14:creationId xmlns:p14="http://schemas.microsoft.com/office/powerpoint/2010/main" val="23271770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en-US"/>
          </a:p>
        </p:txBody>
      </p:sp>
      <p:sp>
        <p:nvSpPr>
          <p:cNvPr id="3" name="İçerik Yer Tutucusu 2"/>
          <p:cNvSpPr>
            <a:spLocks noGrp="1"/>
          </p:cNvSpPr>
          <p:nvPr>
            <p:ph idx="1"/>
          </p:nvPr>
        </p:nvSpPr>
        <p:spPr/>
        <p:txBody>
          <a:bodyPr/>
          <a:lstStyle/>
          <a:p>
            <a:endParaRPr lang="en-US"/>
          </a:p>
        </p:txBody>
      </p:sp>
      <p:pic>
        <p:nvPicPr>
          <p:cNvPr id="5" name="Resim 4"/>
          <p:cNvPicPr>
            <a:picLocks noChangeAspect="1"/>
          </p:cNvPicPr>
          <p:nvPr/>
        </p:nvPicPr>
        <p:blipFill>
          <a:blip r:embed="rId3"/>
          <a:stretch>
            <a:fillRect/>
          </a:stretch>
        </p:blipFill>
        <p:spPr>
          <a:xfrm>
            <a:off x="0" y="0"/>
            <a:ext cx="12192000" cy="6854653"/>
          </a:xfrm>
          <a:prstGeom prst="rect">
            <a:avLst/>
          </a:prstGeom>
        </p:spPr>
      </p:pic>
    </p:spTree>
    <p:extLst>
      <p:ext uri="{BB962C8B-B14F-4D97-AF65-F5344CB8AC3E}">
        <p14:creationId xmlns:p14="http://schemas.microsoft.com/office/powerpoint/2010/main" val="40529577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en-US" dirty="0" smtClean="0"/>
              <a:t>What is Cloud Computing?</a:t>
            </a:r>
            <a:endParaRPr lang="en-US" dirty="0"/>
          </a:p>
        </p:txBody>
      </p:sp>
      <p:pic>
        <p:nvPicPr>
          <p:cNvPr id="5" name="İçerik Yer Tutucusu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01168" y="1825625"/>
            <a:ext cx="5589663" cy="4351338"/>
          </a:xfrm>
        </p:spPr>
      </p:pic>
    </p:spTree>
    <p:extLst>
      <p:ext uri="{BB962C8B-B14F-4D97-AF65-F5344CB8AC3E}">
        <p14:creationId xmlns:p14="http://schemas.microsoft.com/office/powerpoint/2010/main" val="14224369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en-US"/>
          </a:p>
        </p:txBody>
      </p:sp>
      <p:sp>
        <p:nvSpPr>
          <p:cNvPr id="3" name="İçerik Yer Tutucusu 2"/>
          <p:cNvSpPr>
            <a:spLocks noGrp="1"/>
          </p:cNvSpPr>
          <p:nvPr>
            <p:ph idx="1"/>
          </p:nvPr>
        </p:nvSpPr>
        <p:spPr/>
        <p:txBody>
          <a:bodyPr/>
          <a:lstStyle/>
          <a:p>
            <a:endParaRPr lang="en-US"/>
          </a:p>
        </p:txBody>
      </p:sp>
      <p:pic>
        <p:nvPicPr>
          <p:cNvPr id="4" name="Resim 3"/>
          <p:cNvPicPr/>
          <p:nvPr/>
        </p:nvPicPr>
        <p:blipFill rotWithShape="1">
          <a:blip r:embed="rId3"/>
          <a:srcRect l="9905" t="10389" r="9190" b="28396"/>
          <a:stretch/>
        </p:blipFill>
        <p:spPr bwMode="auto">
          <a:xfrm>
            <a:off x="655608" y="365125"/>
            <a:ext cx="10698192" cy="59467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912308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en-US"/>
          </a:p>
        </p:txBody>
      </p:sp>
      <p:sp>
        <p:nvSpPr>
          <p:cNvPr id="3" name="İçerik Yer Tutucusu 2"/>
          <p:cNvSpPr>
            <a:spLocks noGrp="1"/>
          </p:cNvSpPr>
          <p:nvPr>
            <p:ph idx="1"/>
          </p:nvPr>
        </p:nvSpPr>
        <p:spPr/>
        <p:txBody>
          <a:bodyPr/>
          <a:lstStyle/>
          <a:p>
            <a:endParaRPr lang="en-US"/>
          </a:p>
        </p:txBody>
      </p:sp>
      <p:pic>
        <p:nvPicPr>
          <p:cNvPr id="4" name="Resim 3"/>
          <p:cNvPicPr/>
          <p:nvPr/>
        </p:nvPicPr>
        <p:blipFill rotWithShape="1">
          <a:blip r:embed="rId3"/>
          <a:srcRect l="19429" t="9937" r="19234" b="24114"/>
          <a:stretch/>
        </p:blipFill>
        <p:spPr bwMode="auto">
          <a:xfrm>
            <a:off x="838200" y="365125"/>
            <a:ext cx="10515600" cy="59467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956127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en-US"/>
          </a:p>
        </p:txBody>
      </p:sp>
      <p:sp>
        <p:nvSpPr>
          <p:cNvPr id="3" name="İçerik Yer Tutucusu 2"/>
          <p:cNvSpPr>
            <a:spLocks noGrp="1"/>
          </p:cNvSpPr>
          <p:nvPr>
            <p:ph idx="1"/>
          </p:nvPr>
        </p:nvSpPr>
        <p:spPr/>
        <p:txBody>
          <a:bodyPr/>
          <a:lstStyle/>
          <a:p>
            <a:endParaRPr lang="en-US"/>
          </a:p>
        </p:txBody>
      </p:sp>
      <p:pic>
        <p:nvPicPr>
          <p:cNvPr id="4" name="Resim 3"/>
          <p:cNvPicPr>
            <a:picLocks noChangeAspect="1"/>
          </p:cNvPicPr>
          <p:nvPr/>
        </p:nvPicPr>
        <p:blipFill rotWithShape="1">
          <a:blip r:embed="rId3"/>
          <a:srcRect t="9287" b="5891"/>
          <a:stretch/>
        </p:blipFill>
        <p:spPr>
          <a:xfrm>
            <a:off x="0" y="0"/>
            <a:ext cx="12192000" cy="6857999"/>
          </a:xfrm>
          <a:prstGeom prst="rect">
            <a:avLst/>
          </a:prstGeom>
        </p:spPr>
      </p:pic>
    </p:spTree>
    <p:extLst>
      <p:ext uri="{BB962C8B-B14F-4D97-AF65-F5344CB8AC3E}">
        <p14:creationId xmlns:p14="http://schemas.microsoft.com/office/powerpoint/2010/main" val="37327312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en-US" dirty="0"/>
          </a:p>
        </p:txBody>
      </p:sp>
      <p:sp>
        <p:nvSpPr>
          <p:cNvPr id="3" name="İçerik Yer Tutucusu 2"/>
          <p:cNvSpPr>
            <a:spLocks noGrp="1"/>
          </p:cNvSpPr>
          <p:nvPr>
            <p:ph idx="1"/>
          </p:nvPr>
        </p:nvSpPr>
        <p:spPr/>
        <p:txBody>
          <a:bodyPr/>
          <a:lstStyle/>
          <a:p>
            <a:endParaRPr lang="en-US"/>
          </a:p>
        </p:txBody>
      </p:sp>
      <p:pic>
        <p:nvPicPr>
          <p:cNvPr id="4" name="Resim 3"/>
          <p:cNvPicPr>
            <a:picLocks noChangeAspect="1"/>
          </p:cNvPicPr>
          <p:nvPr/>
        </p:nvPicPr>
        <p:blipFill rotWithShape="1">
          <a:blip r:embed="rId2"/>
          <a:srcRect t="9791" b="5639"/>
          <a:stretch/>
        </p:blipFill>
        <p:spPr>
          <a:xfrm>
            <a:off x="0" y="0"/>
            <a:ext cx="12192000" cy="6858000"/>
          </a:xfrm>
          <a:prstGeom prst="rect">
            <a:avLst/>
          </a:prstGeom>
        </p:spPr>
      </p:pic>
      <p:sp>
        <p:nvSpPr>
          <p:cNvPr id="5" name="Dikdörtgen 4"/>
          <p:cNvSpPr/>
          <p:nvPr/>
        </p:nvSpPr>
        <p:spPr>
          <a:xfrm>
            <a:off x="0" y="1086928"/>
            <a:ext cx="2225615" cy="538596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ikdörtgen 5"/>
          <p:cNvSpPr/>
          <p:nvPr/>
        </p:nvSpPr>
        <p:spPr>
          <a:xfrm>
            <a:off x="2536166" y="2863970"/>
            <a:ext cx="810883" cy="2760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1235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en-US"/>
          </a:p>
        </p:txBody>
      </p:sp>
      <p:sp>
        <p:nvSpPr>
          <p:cNvPr id="3" name="İçerik Yer Tutucusu 2"/>
          <p:cNvSpPr>
            <a:spLocks noGrp="1"/>
          </p:cNvSpPr>
          <p:nvPr>
            <p:ph idx="1"/>
          </p:nvPr>
        </p:nvSpPr>
        <p:spPr/>
        <p:txBody>
          <a:bodyPr/>
          <a:lstStyle/>
          <a:p>
            <a:endParaRPr lang="en-US"/>
          </a:p>
        </p:txBody>
      </p:sp>
      <p:pic>
        <p:nvPicPr>
          <p:cNvPr id="4" name="Resim 3"/>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35445721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en-US"/>
          </a:p>
        </p:txBody>
      </p:sp>
      <p:sp>
        <p:nvSpPr>
          <p:cNvPr id="3" name="İçerik Yer Tutucusu 2"/>
          <p:cNvSpPr>
            <a:spLocks noGrp="1"/>
          </p:cNvSpPr>
          <p:nvPr>
            <p:ph idx="1"/>
          </p:nvPr>
        </p:nvSpPr>
        <p:spPr/>
        <p:txBody>
          <a:bodyPr/>
          <a:lstStyle/>
          <a:p>
            <a:endParaRPr lang="en-US" dirty="0"/>
          </a:p>
        </p:txBody>
      </p:sp>
      <p:pic>
        <p:nvPicPr>
          <p:cNvPr id="5" name="Resim 4"/>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41947972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çerik Yer Tutucusu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7202" y="1518249"/>
            <a:ext cx="9131749" cy="4666698"/>
          </a:xfrm>
        </p:spPr>
      </p:pic>
      <p:sp>
        <p:nvSpPr>
          <p:cNvPr id="7" name="Dikdörtgen 6"/>
          <p:cNvSpPr/>
          <p:nvPr/>
        </p:nvSpPr>
        <p:spPr>
          <a:xfrm>
            <a:off x="7729268" y="1690687"/>
            <a:ext cx="1431986" cy="5004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6085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p:txBody>
          <a:bodyPr/>
          <a:lstStyle/>
          <a:p>
            <a:endParaRPr lang="en-US" dirty="0"/>
          </a:p>
        </p:txBody>
      </p:sp>
      <p:pic>
        <p:nvPicPr>
          <p:cNvPr id="4" name="Resim 3"/>
          <p:cNvPicPr>
            <a:picLocks noChangeAspect="1"/>
          </p:cNvPicPr>
          <p:nvPr/>
        </p:nvPicPr>
        <p:blipFill rotWithShape="1">
          <a:blip r:embed="rId3"/>
          <a:srcRect b="8836"/>
          <a:stretch/>
        </p:blipFill>
        <p:spPr>
          <a:xfrm>
            <a:off x="-808612" y="0"/>
            <a:ext cx="13380175" cy="6858000"/>
          </a:xfrm>
          <a:prstGeom prst="rect">
            <a:avLst/>
          </a:prstGeom>
        </p:spPr>
      </p:pic>
    </p:spTree>
    <p:extLst>
      <p:ext uri="{BB962C8B-B14F-4D97-AF65-F5344CB8AC3E}">
        <p14:creationId xmlns:p14="http://schemas.microsoft.com/office/powerpoint/2010/main" val="38156821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en-US"/>
          </a:p>
        </p:txBody>
      </p:sp>
      <p:sp>
        <p:nvSpPr>
          <p:cNvPr id="3" name="İçerik Yer Tutucusu 2"/>
          <p:cNvSpPr>
            <a:spLocks noGrp="1"/>
          </p:cNvSpPr>
          <p:nvPr>
            <p:ph idx="1"/>
          </p:nvPr>
        </p:nvSpPr>
        <p:spPr/>
        <p:txBody>
          <a:bodyPr/>
          <a:lstStyle/>
          <a:p>
            <a:endParaRPr lang="en-US"/>
          </a:p>
        </p:txBody>
      </p:sp>
      <p:pic>
        <p:nvPicPr>
          <p:cNvPr id="4" name="Resim 3"/>
          <p:cNvPicPr>
            <a:picLocks noChangeAspect="1"/>
          </p:cNvPicPr>
          <p:nvPr/>
        </p:nvPicPr>
        <p:blipFill rotWithShape="1">
          <a:blip r:embed="rId3"/>
          <a:srcRect l="43433" t="44773" r="22649" b="17795"/>
          <a:stretch/>
        </p:blipFill>
        <p:spPr>
          <a:xfrm>
            <a:off x="2554455" y="1078175"/>
            <a:ext cx="7149100" cy="4435744"/>
          </a:xfrm>
          <a:prstGeom prst="rect">
            <a:avLst/>
          </a:prstGeom>
        </p:spPr>
      </p:pic>
    </p:spTree>
    <p:extLst>
      <p:ext uri="{BB962C8B-B14F-4D97-AF65-F5344CB8AC3E}">
        <p14:creationId xmlns:p14="http://schemas.microsoft.com/office/powerpoint/2010/main" val="42408462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smtClean="0"/>
              <a:t>What can you do with Cloud Computing </a:t>
            </a:r>
            <a:endParaRPr lang="en-US" dirty="0"/>
          </a:p>
        </p:txBody>
      </p:sp>
      <p:sp>
        <p:nvSpPr>
          <p:cNvPr id="3" name="İçerik Yer Tutucusu 2"/>
          <p:cNvSpPr>
            <a:spLocks noGrp="1"/>
          </p:cNvSpPr>
          <p:nvPr>
            <p:ph idx="1"/>
          </p:nvPr>
        </p:nvSpPr>
        <p:spPr/>
        <p:txBody>
          <a:bodyPr/>
          <a:lstStyle/>
          <a:p>
            <a:endParaRPr lang="en-US"/>
          </a:p>
        </p:txBody>
      </p:sp>
      <p:pic>
        <p:nvPicPr>
          <p:cNvPr id="4" name="Resim 3"/>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28599256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en-US" dirty="0" smtClean="0"/>
              <a:t>Advantages of Cloud Computing</a:t>
            </a:r>
            <a:endParaRPr lang="en-US" dirty="0"/>
          </a:p>
        </p:txBody>
      </p:sp>
      <p:sp>
        <p:nvSpPr>
          <p:cNvPr id="3" name="İçerik Yer Tutucusu 2"/>
          <p:cNvSpPr>
            <a:spLocks noGrp="1"/>
          </p:cNvSpPr>
          <p:nvPr>
            <p:ph idx="1"/>
          </p:nvPr>
        </p:nvSpPr>
        <p:spPr/>
        <p:txBody>
          <a:bodyPr/>
          <a:lstStyle/>
          <a:p>
            <a:endParaRPr lang="en-US"/>
          </a:p>
        </p:txBody>
      </p:sp>
      <p:pic>
        <p:nvPicPr>
          <p:cNvPr id="4" name="Resim 3"/>
          <p:cNvPicPr>
            <a:picLocks noChangeAspect="1"/>
          </p:cNvPicPr>
          <p:nvPr/>
        </p:nvPicPr>
        <p:blipFill rotWithShape="1">
          <a:blip r:embed="rId3"/>
          <a:srcRect t="25145"/>
          <a:stretch/>
        </p:blipFill>
        <p:spPr>
          <a:xfrm>
            <a:off x="0" y="1725283"/>
            <a:ext cx="12192000" cy="5131043"/>
          </a:xfrm>
          <a:prstGeom prst="rect">
            <a:avLst/>
          </a:prstGeom>
        </p:spPr>
      </p:pic>
    </p:spTree>
    <p:extLst>
      <p:ext uri="{BB962C8B-B14F-4D97-AF65-F5344CB8AC3E}">
        <p14:creationId xmlns:p14="http://schemas.microsoft.com/office/powerpoint/2010/main" val="13931230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en-US"/>
          </a:p>
        </p:txBody>
      </p:sp>
      <p:sp>
        <p:nvSpPr>
          <p:cNvPr id="3" name="İçerik Yer Tutucusu 2"/>
          <p:cNvSpPr>
            <a:spLocks noGrp="1"/>
          </p:cNvSpPr>
          <p:nvPr>
            <p:ph idx="1"/>
          </p:nvPr>
        </p:nvSpPr>
        <p:spPr/>
        <p:txBody>
          <a:bodyPr/>
          <a:lstStyle/>
          <a:p>
            <a:endParaRPr lang="en-US"/>
          </a:p>
        </p:txBody>
      </p:sp>
      <p:pic>
        <p:nvPicPr>
          <p:cNvPr id="4" name="Resim 3"/>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32573413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645" y="-208415"/>
            <a:ext cx="11887200" cy="7066415"/>
          </a:xfrm>
        </p:spPr>
      </p:pic>
    </p:spTree>
    <p:extLst>
      <p:ext uri="{BB962C8B-B14F-4D97-AF65-F5344CB8AC3E}">
        <p14:creationId xmlns:p14="http://schemas.microsoft.com/office/powerpoint/2010/main" val="9661936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788</TotalTime>
  <Words>464</Words>
  <Application>Microsoft Office PowerPoint</Application>
  <PresentationFormat>Geniş ekran</PresentationFormat>
  <Paragraphs>75</Paragraphs>
  <Slides>25</Slides>
  <Notes>23</Notes>
  <HiddenSlides>1</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25</vt:i4>
      </vt:variant>
    </vt:vector>
  </HeadingPairs>
  <TitlesOfParts>
    <vt:vector size="29" baseType="lpstr">
      <vt:lpstr>Arial</vt:lpstr>
      <vt:lpstr>Calibri</vt:lpstr>
      <vt:lpstr>Calibri Light</vt:lpstr>
      <vt:lpstr>Office Teması</vt:lpstr>
      <vt:lpstr>PowerPoint Sunusu</vt:lpstr>
      <vt:lpstr>What is Cloud Computing?</vt:lpstr>
      <vt:lpstr>PowerPoint Sunusu</vt:lpstr>
      <vt:lpstr>PowerPoint Sunusu</vt:lpstr>
      <vt:lpstr>PowerPoint Sunusu</vt:lpstr>
      <vt:lpstr>What can you do with Cloud Computing </vt:lpstr>
      <vt:lpstr>Advantages of Cloud Computing</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dogan</dc:creator>
  <cp:lastModifiedBy>dogan</cp:lastModifiedBy>
  <cp:revision>33</cp:revision>
  <dcterms:created xsi:type="dcterms:W3CDTF">2020-09-27T14:18:50Z</dcterms:created>
  <dcterms:modified xsi:type="dcterms:W3CDTF">2020-09-29T20:45:14Z</dcterms:modified>
</cp:coreProperties>
</file>